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65"/>
  </p:notesMasterIdLst>
  <p:sldIdLst>
    <p:sldId id="256" r:id="rId2"/>
    <p:sldId id="434" r:id="rId3"/>
    <p:sldId id="380" r:id="rId4"/>
    <p:sldId id="435" r:id="rId5"/>
    <p:sldId id="471" r:id="rId6"/>
    <p:sldId id="498" r:id="rId7"/>
    <p:sldId id="499" r:id="rId8"/>
    <p:sldId id="500" r:id="rId9"/>
    <p:sldId id="502" r:id="rId10"/>
    <p:sldId id="501" r:id="rId11"/>
    <p:sldId id="505" r:id="rId12"/>
    <p:sldId id="506" r:id="rId13"/>
    <p:sldId id="507" r:id="rId14"/>
    <p:sldId id="508" r:id="rId15"/>
    <p:sldId id="503" r:id="rId16"/>
    <p:sldId id="509" r:id="rId17"/>
    <p:sldId id="504" r:id="rId18"/>
    <p:sldId id="489" r:id="rId19"/>
    <p:sldId id="493" r:id="rId20"/>
    <p:sldId id="510" r:id="rId21"/>
    <p:sldId id="512" r:id="rId22"/>
    <p:sldId id="513" r:id="rId23"/>
    <p:sldId id="514" r:id="rId24"/>
    <p:sldId id="515" r:id="rId25"/>
    <p:sldId id="490" r:id="rId26"/>
    <p:sldId id="494" r:id="rId27"/>
    <p:sldId id="516" r:id="rId28"/>
    <p:sldId id="517" r:id="rId29"/>
    <p:sldId id="518" r:id="rId30"/>
    <p:sldId id="492" r:id="rId31"/>
    <p:sldId id="495" r:id="rId32"/>
    <p:sldId id="519" r:id="rId33"/>
    <p:sldId id="522" r:id="rId34"/>
    <p:sldId id="520" r:id="rId35"/>
    <p:sldId id="521" r:id="rId36"/>
    <p:sldId id="523" r:id="rId37"/>
    <p:sldId id="524" r:id="rId38"/>
    <p:sldId id="525" r:id="rId39"/>
    <p:sldId id="526" r:id="rId40"/>
    <p:sldId id="528" r:id="rId41"/>
    <p:sldId id="527" r:id="rId42"/>
    <p:sldId id="529" r:id="rId43"/>
    <p:sldId id="530" r:id="rId44"/>
    <p:sldId id="532" r:id="rId45"/>
    <p:sldId id="531" r:id="rId46"/>
    <p:sldId id="533" r:id="rId47"/>
    <p:sldId id="534" r:id="rId48"/>
    <p:sldId id="535" r:id="rId49"/>
    <p:sldId id="536" r:id="rId50"/>
    <p:sldId id="537" r:id="rId51"/>
    <p:sldId id="538" r:id="rId52"/>
    <p:sldId id="491" r:id="rId53"/>
    <p:sldId id="496" r:id="rId54"/>
    <p:sldId id="540" r:id="rId55"/>
    <p:sldId id="539" r:id="rId56"/>
    <p:sldId id="541" r:id="rId57"/>
    <p:sldId id="542" r:id="rId58"/>
    <p:sldId id="543" r:id="rId59"/>
    <p:sldId id="330" r:id="rId60"/>
    <p:sldId id="488" r:id="rId61"/>
    <p:sldId id="497" r:id="rId62"/>
    <p:sldId id="550" r:id="rId63"/>
    <p:sldId id="263" r:id="rId64"/>
  </p:sldIdLst>
  <p:sldSz cx="12192000" cy="6858000"/>
  <p:notesSz cx="6858000" cy="9144000"/>
  <p:embeddedFontLst>
    <p:embeddedFont>
      <p:font typeface="Century Gothic" panose="020B0502020202020204" pitchFamily="34" charset="0"/>
      <p:regular r:id="rId66"/>
      <p:bold r:id="rId67"/>
      <p:italic r:id="rId68"/>
      <p:boldItalic r:id="rId69"/>
    </p:embeddedFont>
    <p:embeddedFont>
      <p:font typeface="Segoe UI Light" panose="020B0502040204020203" pitchFamily="34" charset="0"/>
      <p:regular r:id="rId70"/>
      <p:italic r:id="rId71"/>
    </p:embeddedFont>
    <p:embeddedFont>
      <p:font typeface="等线" panose="02010600030101010101" pitchFamily="2" charset="-122"/>
      <p:regular r:id="rId72"/>
      <p:bold r:id="rId73"/>
    </p:embeddedFont>
    <p:embeddedFont>
      <p:font typeface="微软雅黑" panose="020B0503020204020204" pitchFamily="34" charset="-122"/>
      <p:regular r:id="rId74"/>
      <p:bold r:id="rId75"/>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7469" userDrawn="1">
          <p15:clr>
            <a:srgbClr val="A4A3A4"/>
          </p15:clr>
        </p15:guide>
        <p15:guide id="4" pos="211" userDrawn="1">
          <p15:clr>
            <a:srgbClr val="A4A3A4"/>
          </p15:clr>
        </p15:guide>
        <p15:guide id="5" orient="horz" pos="164" userDrawn="1">
          <p15:clr>
            <a:srgbClr val="A4A3A4"/>
          </p15:clr>
        </p15:guide>
        <p15:guide id="6"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C00"/>
    <a:srgbClr val="D9DADC"/>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28" autoAdjust="0"/>
    <p:restoredTop sz="94693"/>
  </p:normalViewPr>
  <p:slideViewPr>
    <p:cSldViewPr snapToGrid="0" snapToObjects="1">
      <p:cViewPr varScale="1">
        <p:scale>
          <a:sx n="87" d="100"/>
          <a:sy n="87" d="100"/>
        </p:scale>
        <p:origin x="97" y="232"/>
      </p:cViewPr>
      <p:guideLst>
        <p:guide pos="3840"/>
        <p:guide orient="horz" pos="2160"/>
        <p:guide pos="7469"/>
        <p:guide pos="211"/>
        <p:guide orient="horz" pos="164"/>
        <p:guide orient="horz" pos="40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F0510-60BB-4584-9305-21B68E410E35}" type="datetimeFigureOut">
              <a:rPr lang="zh-CN" altLang="en-US" smtClean="0"/>
              <a:t>2021/11/22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B5FB8-E79D-4101-B7F6-7789BF944F97}" type="slidenum">
              <a:rPr lang="zh-CN" altLang="en-US" smtClean="0"/>
              <a:t>‹#›</a:t>
            </a:fld>
            <a:endParaRPr lang="zh-CN" altLang="en-US"/>
          </a:p>
        </p:txBody>
      </p:sp>
    </p:spTree>
    <p:extLst>
      <p:ext uri="{BB962C8B-B14F-4D97-AF65-F5344CB8AC3E}">
        <p14:creationId xmlns:p14="http://schemas.microsoft.com/office/powerpoint/2010/main" val="245702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8B5FB8-E79D-4101-B7F6-7789BF944F97}" type="slidenum">
              <a:rPr lang="zh-CN" altLang="en-US" smtClean="0"/>
              <a:t>1</a:t>
            </a:fld>
            <a:endParaRPr lang="zh-CN" altLang="en-US"/>
          </a:p>
        </p:txBody>
      </p:sp>
    </p:spTree>
    <p:extLst>
      <p:ext uri="{BB962C8B-B14F-4D97-AF65-F5344CB8AC3E}">
        <p14:creationId xmlns:p14="http://schemas.microsoft.com/office/powerpoint/2010/main" val="3982990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74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948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561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658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384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872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379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230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791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06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794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405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583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16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358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022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16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10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248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124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421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85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178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170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226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26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348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587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721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436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94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141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003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814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33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459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234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057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573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137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581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515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46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4200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595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240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59</a:t>
            </a:fld>
            <a:endParaRPr lang="zh-CN" altLang="en-US"/>
          </a:p>
        </p:txBody>
      </p:sp>
    </p:spTree>
    <p:extLst>
      <p:ext uri="{BB962C8B-B14F-4D97-AF65-F5344CB8AC3E}">
        <p14:creationId xmlns:p14="http://schemas.microsoft.com/office/powerpoint/2010/main" val="2348059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60</a:t>
            </a:fld>
            <a:endParaRPr lang="zh-CN" altLang="en-US"/>
          </a:p>
        </p:txBody>
      </p:sp>
    </p:spTree>
    <p:extLst>
      <p:ext uri="{BB962C8B-B14F-4D97-AF65-F5344CB8AC3E}">
        <p14:creationId xmlns:p14="http://schemas.microsoft.com/office/powerpoint/2010/main" val="1669042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433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66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44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806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8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B99F00F-FC95-482C-B1F7-6A41D0225CCD}"/>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3" name="直接连接符 12">
            <a:extLst>
              <a:ext uri="{FF2B5EF4-FFF2-40B4-BE49-F238E27FC236}">
                <a16:creationId xmlns:a16="http://schemas.microsoft.com/office/drawing/2014/main" id="{6CDDA43F-E533-43F2-B999-F8C1DDCD1369}"/>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65B85C3-A5D5-4B42-B524-487F69BCA317}"/>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13F6391-54F8-4148-9868-6B6FEEA122D2}"/>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0791773-BC87-4AC3-B67D-178B9BE30CA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占位符 17">
            <a:extLst>
              <a:ext uri="{FF2B5EF4-FFF2-40B4-BE49-F238E27FC236}">
                <a16:creationId xmlns:a16="http://schemas.microsoft.com/office/drawing/2014/main" id="{C393B442-A911-45B8-B9B2-D8466FBCC887}"/>
              </a:ext>
            </a:extLst>
          </p:cNvPr>
          <p:cNvSpPr>
            <a:spLocks noGrp="1"/>
          </p:cNvSpPr>
          <p:nvPr>
            <p:ph type="body" sz="quarter" idx="10" hasCustomPrompt="1"/>
          </p:nvPr>
        </p:nvSpPr>
        <p:spPr>
          <a:xfrm>
            <a:off x="1286827" y="72410"/>
            <a:ext cx="1566454" cy="369332"/>
          </a:xfrm>
          <a:prstGeom prst="rect">
            <a:avLst/>
          </a:prstGeom>
          <a:noFill/>
        </p:spPr>
        <p:txBody>
          <a:bodyPr wrap="square" rtlCol="0">
            <a:spAutoFit/>
          </a:bodyPr>
          <a:lstStyle>
            <a:lvl1pPr marL="0" indent="0" algn="l">
              <a:buNone/>
              <a:defRPr lang="zh-CN" altLang="en-US" sz="2000" dirty="0">
                <a:solidFill>
                  <a:schemeClr val="bg1"/>
                </a:solidFill>
              </a:defRPr>
            </a:lvl1pPr>
          </a:lstStyle>
          <a:p>
            <a:pPr marL="0" lvl="0"/>
            <a:r>
              <a:rPr lang="en-US" altLang="zh-CN" dirty="0"/>
              <a:t>01 </a:t>
            </a:r>
            <a:r>
              <a:rPr lang="zh-CN" altLang="en-US" dirty="0"/>
              <a:t>基本内容</a:t>
            </a:r>
          </a:p>
        </p:txBody>
      </p:sp>
      <p:sp>
        <p:nvSpPr>
          <p:cNvPr id="18" name="文本占位符 19">
            <a:extLst>
              <a:ext uri="{FF2B5EF4-FFF2-40B4-BE49-F238E27FC236}">
                <a16:creationId xmlns:a16="http://schemas.microsoft.com/office/drawing/2014/main" id="{F1F399F8-7F8F-4FD5-91A1-EEDBC18D08B7}"/>
              </a:ext>
            </a:extLst>
          </p:cNvPr>
          <p:cNvSpPr>
            <a:spLocks noGrp="1"/>
          </p:cNvSpPr>
          <p:nvPr>
            <p:ph type="body" sz="quarter" idx="11" hasCustomPrompt="1"/>
          </p:nvPr>
        </p:nvSpPr>
        <p:spPr>
          <a:xfrm>
            <a:off x="3419496"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19" name="文本占位符 19">
            <a:extLst>
              <a:ext uri="{FF2B5EF4-FFF2-40B4-BE49-F238E27FC236}">
                <a16:creationId xmlns:a16="http://schemas.microsoft.com/office/drawing/2014/main" id="{3126214D-8463-4DD9-BD5D-34555F2B68CF}"/>
              </a:ext>
            </a:extLst>
          </p:cNvPr>
          <p:cNvSpPr>
            <a:spLocks noGrp="1"/>
          </p:cNvSpPr>
          <p:nvPr>
            <p:ph type="body" sz="quarter" idx="12" hasCustomPrompt="1"/>
          </p:nvPr>
        </p:nvSpPr>
        <p:spPr>
          <a:xfrm>
            <a:off x="5414307"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0" name="文本占位符 19">
            <a:extLst>
              <a:ext uri="{FF2B5EF4-FFF2-40B4-BE49-F238E27FC236}">
                <a16:creationId xmlns:a16="http://schemas.microsoft.com/office/drawing/2014/main" id="{0AE461FF-210A-42D6-BE7C-3A900A4F82F4}"/>
              </a:ext>
            </a:extLst>
          </p:cNvPr>
          <p:cNvSpPr>
            <a:spLocks noGrp="1"/>
          </p:cNvSpPr>
          <p:nvPr>
            <p:ph type="body" sz="quarter" idx="13" hasCustomPrompt="1"/>
          </p:nvPr>
        </p:nvSpPr>
        <p:spPr>
          <a:xfrm>
            <a:off x="7409118"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E4F82383-80F7-4C97-846B-7BF5AB2DE765}"/>
              </a:ext>
            </a:extLst>
          </p:cNvPr>
          <p:cNvSpPr>
            <a:spLocks noGrp="1"/>
          </p:cNvSpPr>
          <p:nvPr>
            <p:ph type="body" sz="quarter" idx="14" hasCustomPrompt="1"/>
          </p:nvPr>
        </p:nvSpPr>
        <p:spPr>
          <a:xfrm>
            <a:off x="9403929"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cxnSp>
        <p:nvCxnSpPr>
          <p:cNvPr id="22" name="直接连接符 21">
            <a:extLst>
              <a:ext uri="{FF2B5EF4-FFF2-40B4-BE49-F238E27FC236}">
                <a16:creationId xmlns:a16="http://schemas.microsoft.com/office/drawing/2014/main" id="{888D0498-F262-46DA-B389-3C5CAEB14CDB}"/>
              </a:ext>
            </a:extLst>
          </p:cNvPr>
          <p:cNvCxnSpPr>
            <a:cxnSpLocks/>
          </p:cNvCxnSpPr>
          <p:nvPr userDrawn="1"/>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FE6F2691-0877-46BD-B498-D227F30FF83D}"/>
              </a:ext>
            </a:extLst>
          </p:cNvPr>
          <p:cNvPicPr>
            <a:picLocks noChangeAspect="1"/>
          </p:cNvPicPr>
          <p:nvPr userDrawn="1"/>
        </p:nvPicPr>
        <p:blipFill>
          <a:blip r:embed="rId3"/>
          <a:stretch>
            <a:fillRect/>
          </a:stretch>
        </p:blipFill>
        <p:spPr>
          <a:xfrm>
            <a:off x="556063" y="667655"/>
            <a:ext cx="861697" cy="861697"/>
          </a:xfrm>
          <a:prstGeom prst="rect">
            <a:avLst/>
          </a:prstGeom>
        </p:spPr>
      </p:pic>
    </p:spTree>
    <p:extLst>
      <p:ext uri="{BB962C8B-B14F-4D97-AF65-F5344CB8AC3E}">
        <p14:creationId xmlns:p14="http://schemas.microsoft.com/office/powerpoint/2010/main" val="228745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0C91B4-283E-4E34-A6F4-21790ADA4809}"/>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a:extLst>
              <a:ext uri="{FF2B5EF4-FFF2-40B4-BE49-F238E27FC236}">
                <a16:creationId xmlns:a16="http://schemas.microsoft.com/office/drawing/2014/main" id="{BA501A87-BA63-4736-B5E1-9D15B1700A06}"/>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3F9E048-33BC-4937-B745-813F4455131B}"/>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6712DC1-FA3B-4116-88AE-4D22F9C00636}"/>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472870-9023-4B1D-9D48-6FFBB260804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EE19D22A-C1E1-40BF-B2BE-6240AAB9E133}"/>
              </a:ext>
            </a:extLst>
          </p:cNvPr>
          <p:cNvSpPr>
            <a:spLocks noGrp="1"/>
          </p:cNvSpPr>
          <p:nvPr>
            <p:ph type="body" sz="quarter" idx="10" hasCustomPrompt="1"/>
          </p:nvPr>
        </p:nvSpPr>
        <p:spPr>
          <a:xfrm>
            <a:off x="1424685" y="72410"/>
            <a:ext cx="1428596" cy="341632"/>
          </a:xfrm>
          <a:prstGeom prst="rect">
            <a:avLst/>
          </a:prstGeom>
          <a:noFill/>
        </p:spPr>
        <p:txBody>
          <a:bodyPr wrap="square" rtlCol="0">
            <a:spAutoFit/>
          </a:bodyPr>
          <a:lstStyle>
            <a:lvl1pPr marL="0" indent="0" algn="l">
              <a:buNone/>
              <a:defRPr lang="zh-CN" altLang="en-US" sz="1800" dirty="0">
                <a:solidFill>
                  <a:schemeClr val="bg1"/>
                </a:solidFill>
              </a:defRPr>
            </a:lvl1pPr>
          </a:lstStyle>
          <a:p>
            <a:pPr marL="0" lvl="0"/>
            <a:r>
              <a:rPr lang="en-US" altLang="zh-CN" dirty="0"/>
              <a:t>01</a:t>
            </a:r>
            <a:endParaRPr lang="zh-CN" altLang="en-US" dirty="0"/>
          </a:p>
        </p:txBody>
      </p:sp>
      <p:sp>
        <p:nvSpPr>
          <p:cNvPr id="20" name="文本占位符 19">
            <a:extLst>
              <a:ext uri="{FF2B5EF4-FFF2-40B4-BE49-F238E27FC236}">
                <a16:creationId xmlns:a16="http://schemas.microsoft.com/office/drawing/2014/main" id="{9D348924-D5BD-46F4-8FC5-FA7ABB7A7D92}"/>
              </a:ext>
            </a:extLst>
          </p:cNvPr>
          <p:cNvSpPr>
            <a:spLocks noGrp="1"/>
          </p:cNvSpPr>
          <p:nvPr>
            <p:ph type="body" sz="quarter" idx="11" hasCustomPrompt="1"/>
          </p:nvPr>
        </p:nvSpPr>
        <p:spPr>
          <a:xfrm>
            <a:off x="3419496"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6E091483-4ECF-4E7D-9481-FAA1314701A8}"/>
              </a:ext>
            </a:extLst>
          </p:cNvPr>
          <p:cNvSpPr>
            <a:spLocks noGrp="1"/>
          </p:cNvSpPr>
          <p:nvPr>
            <p:ph type="body" sz="quarter" idx="12" hasCustomPrompt="1"/>
          </p:nvPr>
        </p:nvSpPr>
        <p:spPr>
          <a:xfrm>
            <a:off x="5414307"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2" name="文本占位符 19">
            <a:extLst>
              <a:ext uri="{FF2B5EF4-FFF2-40B4-BE49-F238E27FC236}">
                <a16:creationId xmlns:a16="http://schemas.microsoft.com/office/drawing/2014/main" id="{FB9395B4-103C-4344-AFAF-6B5CBB2CDFB8}"/>
              </a:ext>
            </a:extLst>
          </p:cNvPr>
          <p:cNvSpPr>
            <a:spLocks noGrp="1"/>
          </p:cNvSpPr>
          <p:nvPr>
            <p:ph type="body" sz="quarter" idx="13" hasCustomPrompt="1"/>
          </p:nvPr>
        </p:nvSpPr>
        <p:spPr>
          <a:xfrm>
            <a:off x="7409118"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5" name="文本占位符 19">
            <a:extLst>
              <a:ext uri="{FF2B5EF4-FFF2-40B4-BE49-F238E27FC236}">
                <a16:creationId xmlns:a16="http://schemas.microsoft.com/office/drawing/2014/main" id="{1E4F5A60-AB29-4034-AA19-508221B7DAAA}"/>
              </a:ext>
            </a:extLst>
          </p:cNvPr>
          <p:cNvSpPr>
            <a:spLocks noGrp="1"/>
          </p:cNvSpPr>
          <p:nvPr>
            <p:ph type="body" sz="quarter" idx="14" hasCustomPrompt="1"/>
          </p:nvPr>
        </p:nvSpPr>
        <p:spPr>
          <a:xfrm>
            <a:off x="9403929"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Tree>
    <p:extLst>
      <p:ext uri="{BB962C8B-B14F-4D97-AF65-F5344CB8AC3E}">
        <p14:creationId xmlns:p14="http://schemas.microsoft.com/office/powerpoint/2010/main" val="271897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5"/>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535391" y="5961483"/>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矩形 5"/>
          <p:cNvSpPr/>
          <p:nvPr userDrawn="1"/>
        </p:nvSpPr>
        <p:spPr>
          <a:xfrm>
            <a:off x="1443790" y="1304047"/>
            <a:ext cx="9432758" cy="4942749"/>
          </a:xfrm>
          <a:prstGeom prst="rect">
            <a:avLst/>
          </a:prstGeom>
          <a:blipFill>
            <a:blip r:embed="rId2"/>
            <a:srcRect/>
            <a:stretch>
              <a:fillRect b="-726"/>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6" y="759873"/>
            <a:ext cx="646331" cy="369332"/>
          </a:xfrm>
          <a:prstGeom prst="rect">
            <a:avLst/>
          </a:prstGeom>
        </p:spPr>
        <p:txBody>
          <a:bodyPr wrap="none">
            <a:spAutoFit/>
          </a:bodyPr>
          <a:lstStyle/>
          <a:p>
            <a:pPr defTabSz="609570"/>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defTabSz="609570">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背景图片出处</a:t>
            </a: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algn="ctr" defTabSz="609570"/>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404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9" r:id="rId3"/>
    <p:sldLayoutId id="2147483662" r:id="rId4"/>
    <p:sldLayoutId id="2147483664" r:id="rId5"/>
    <p:sldLayoutId id="2147483663" r:id="rId6"/>
    <p:sldLayoutId id="2147483665" r:id="rId7"/>
    <p:sldLayoutId id="2147483681" r:id="rId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07775" y="3903131"/>
            <a:ext cx="2954655"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进程管理</a:t>
            </a:r>
            <a:endParaRPr lang="en-US" altLang="zh-CN" sz="5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6858" y="272092"/>
            <a:ext cx="12192000" cy="3522133"/>
          </a:xfrm>
          <a:prstGeom prst="rect">
            <a:avLst/>
          </a:prstGeom>
          <a:blipFill>
            <a:blip r:embed="rId3"/>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2430092-F62A-483A-BD38-5CB8E8336340}"/>
              </a:ext>
            </a:extLst>
          </p:cNvPr>
          <p:cNvSpPr txBox="1"/>
          <p:nvPr/>
        </p:nvSpPr>
        <p:spPr>
          <a:xfrm>
            <a:off x="4138374" y="5492914"/>
            <a:ext cx="3893455"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第</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节 死锁</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资源分类</a:t>
            </a:r>
            <a:endParaRPr lang="en-US" altLang="zh-CN" sz="3200" b="1" dirty="0">
              <a:solidFill>
                <a:srgbClr val="FF0000"/>
              </a:solidFill>
            </a:endParaRPr>
          </a:p>
        </p:txBody>
      </p:sp>
      <p:sp>
        <p:nvSpPr>
          <p:cNvPr id="27" name="文本框 26">
            <a:extLst>
              <a:ext uri="{FF2B5EF4-FFF2-40B4-BE49-F238E27FC236}">
                <a16:creationId xmlns:a16="http://schemas.microsoft.com/office/drawing/2014/main" id="{D560293A-914C-4830-BEDD-82B46AF8E9D4}"/>
              </a:ext>
            </a:extLst>
          </p:cNvPr>
          <p:cNvSpPr txBox="1"/>
          <p:nvPr/>
        </p:nvSpPr>
        <p:spPr>
          <a:xfrm>
            <a:off x="1331007" y="1878711"/>
            <a:ext cx="9529985" cy="334489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消耗资源（</a:t>
            </a:r>
            <a:r>
              <a:rPr lang="en-US" altLang="zh-CN" sz="2400" b="1" dirty="0"/>
              <a:t>Consumable</a:t>
            </a:r>
            <a:r>
              <a:rPr lang="zh-CN" altLang="en-US" sz="2400" b="1" dirty="0"/>
              <a:t>）</a:t>
            </a:r>
            <a:endParaRPr lang="en-US" altLang="zh-CN" sz="2400" b="1" dirty="0"/>
          </a:p>
          <a:p>
            <a:pPr marL="800089" lvl="1" indent="-342900">
              <a:lnSpc>
                <a:spcPct val="150000"/>
              </a:lnSpc>
              <a:buFont typeface="Wingdings" panose="05000000000000000000" pitchFamily="2" charset="2"/>
              <a:buChar char="Ø"/>
            </a:pPr>
            <a:r>
              <a:rPr lang="zh-CN" altLang="en-US" sz="2400" b="1" dirty="0"/>
              <a:t>资源有创建和销毁过程</a:t>
            </a:r>
            <a:endParaRPr lang="en-US" altLang="zh-CN" sz="2400" b="1" dirty="0"/>
          </a:p>
          <a:p>
            <a:pPr marL="800089" lvl="1" indent="-342900">
              <a:lnSpc>
                <a:spcPct val="150000"/>
              </a:lnSpc>
              <a:buFont typeface="Wingdings" panose="05000000000000000000" pitchFamily="2" charset="2"/>
              <a:buChar char="Ø"/>
            </a:pPr>
            <a:r>
              <a:rPr lang="zh-CN" altLang="en-US" sz="2400" b="1" dirty="0"/>
              <a:t>消耗资源示例</a:t>
            </a:r>
            <a:endParaRPr lang="en-US" altLang="zh-CN" sz="2400" b="1" dirty="0"/>
          </a:p>
          <a:p>
            <a:pPr marL="1257277" lvl="2" indent="-342900">
              <a:lnSpc>
                <a:spcPct val="150000"/>
              </a:lnSpc>
              <a:buFont typeface="Wingdings" panose="05000000000000000000" pitchFamily="2" charset="2"/>
              <a:buChar char="Ø"/>
            </a:pPr>
            <a:r>
              <a:rPr lang="zh-CN" altLang="en-US" sz="2400" b="1" dirty="0"/>
              <a:t>在</a:t>
            </a:r>
            <a:r>
              <a:rPr lang="en-US" altLang="zh-CN" sz="2400" b="1" dirty="0"/>
              <a:t>IO</a:t>
            </a:r>
            <a:r>
              <a:rPr lang="zh-CN" altLang="en-US" sz="2400" b="1" dirty="0"/>
              <a:t>缓冲区的中断、信号、消息等</a:t>
            </a:r>
            <a:endParaRPr lang="en-US" altLang="zh-CN" sz="2400" b="1" dirty="0"/>
          </a:p>
          <a:p>
            <a:pPr marL="800089" lvl="1" indent="-342900">
              <a:lnSpc>
                <a:spcPct val="150000"/>
              </a:lnSpc>
              <a:buFont typeface="Wingdings" panose="05000000000000000000" pitchFamily="2" charset="2"/>
              <a:buChar char="Ø"/>
            </a:pPr>
            <a:r>
              <a:rPr lang="zh-CN" altLang="en-US" sz="2400" b="1" dirty="0"/>
              <a:t>可能出现死锁</a:t>
            </a:r>
            <a:endParaRPr lang="en-US" altLang="zh-CN" sz="2400" b="1" dirty="0"/>
          </a:p>
          <a:p>
            <a:pPr marL="1257277" lvl="2" indent="-342900">
              <a:lnSpc>
                <a:spcPct val="150000"/>
              </a:lnSpc>
              <a:buFont typeface="Wingdings" panose="05000000000000000000" pitchFamily="2" charset="2"/>
              <a:buChar char="Ø"/>
            </a:pPr>
            <a:r>
              <a:rPr lang="zh-CN" altLang="en-US" sz="2400" b="1" dirty="0"/>
              <a:t>进程间相互等待接受对方的信息</a:t>
            </a:r>
            <a:endParaRPr lang="en-US" altLang="zh-CN" sz="2400" b="1" dirty="0"/>
          </a:p>
        </p:txBody>
      </p:sp>
      <p:pic>
        <p:nvPicPr>
          <p:cNvPr id="9" name="图片 8">
            <a:extLst>
              <a:ext uri="{FF2B5EF4-FFF2-40B4-BE49-F238E27FC236}">
                <a16:creationId xmlns:a16="http://schemas.microsoft.com/office/drawing/2014/main" id="{975B8DD8-2000-431C-BD31-B59C9977111B}"/>
              </a:ext>
            </a:extLst>
          </p:cNvPr>
          <p:cNvPicPr>
            <a:picLocks noChangeAspect="1"/>
          </p:cNvPicPr>
          <p:nvPr/>
        </p:nvPicPr>
        <p:blipFill rotWithShape="1">
          <a:blip r:embed="rId3"/>
          <a:srcRect b="7630"/>
          <a:stretch/>
        </p:blipFill>
        <p:spPr>
          <a:xfrm>
            <a:off x="7603360" y="4074849"/>
            <a:ext cx="4246910" cy="2441359"/>
          </a:xfrm>
          <a:prstGeom prst="rect">
            <a:avLst/>
          </a:prstGeom>
        </p:spPr>
      </p:pic>
    </p:spTree>
    <p:extLst>
      <p:ext uri="{BB962C8B-B14F-4D97-AF65-F5344CB8AC3E}">
        <p14:creationId xmlns:p14="http://schemas.microsoft.com/office/powerpoint/2010/main" val="85519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57247" cy="584775"/>
          </a:xfrm>
          <a:prstGeom prst="rect">
            <a:avLst/>
          </a:prstGeom>
          <a:noFill/>
        </p:spPr>
        <p:txBody>
          <a:bodyPr wrap="none" rtlCol="0">
            <a:spAutoFit/>
          </a:bodyPr>
          <a:lstStyle/>
          <a:p>
            <a:r>
              <a:rPr lang="zh-CN" altLang="en-US" sz="3200" b="1" dirty="0">
                <a:solidFill>
                  <a:srgbClr val="FF0000"/>
                </a:solidFill>
              </a:rPr>
              <a:t>死锁产生的原因</a:t>
            </a:r>
            <a:endParaRPr lang="en-US" altLang="zh-CN" sz="3200" b="1" dirty="0">
              <a:solidFill>
                <a:srgbClr val="FF0000"/>
              </a:solidFill>
            </a:endParaRPr>
          </a:p>
        </p:txBody>
      </p:sp>
      <p:sp>
        <p:nvSpPr>
          <p:cNvPr id="27" name="文本框 26">
            <a:extLst>
              <a:ext uri="{FF2B5EF4-FFF2-40B4-BE49-F238E27FC236}">
                <a16:creationId xmlns:a16="http://schemas.microsoft.com/office/drawing/2014/main" id="{D560293A-914C-4830-BEDD-82B46AF8E9D4}"/>
              </a:ext>
            </a:extLst>
          </p:cNvPr>
          <p:cNvSpPr txBox="1"/>
          <p:nvPr/>
        </p:nvSpPr>
        <p:spPr>
          <a:xfrm>
            <a:off x="1066800" y="1878711"/>
            <a:ext cx="10061275" cy="279583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死锁产生的原因是</a:t>
            </a:r>
            <a:r>
              <a:rPr lang="zh-CN" altLang="en-US" sz="2400" b="1" dirty="0">
                <a:solidFill>
                  <a:srgbClr val="FF0000"/>
                </a:solidFill>
              </a:rPr>
              <a:t>竞争资源</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若系统中只有一个进程运行，所有资源被进程独享，则不会产生死锁</a:t>
            </a:r>
            <a:endParaRPr lang="en-US" altLang="zh-CN" sz="2400" b="1" dirty="0"/>
          </a:p>
          <a:p>
            <a:pPr marL="342900" indent="-342900" algn="l">
              <a:lnSpc>
                <a:spcPct val="150000"/>
              </a:lnSpc>
              <a:buFont typeface="Wingdings" panose="05000000000000000000" pitchFamily="2" charset="2"/>
              <a:buChar char="Ø"/>
            </a:pPr>
            <a:r>
              <a:rPr lang="zh-CN" altLang="en-US" sz="2400" b="1" dirty="0"/>
              <a:t>当系统中有多个进程并发执行时</a:t>
            </a:r>
            <a:endParaRPr lang="en-US" altLang="zh-CN" sz="2400" b="1" dirty="0"/>
          </a:p>
          <a:p>
            <a:pPr marL="800089" lvl="1" indent="-342900">
              <a:lnSpc>
                <a:spcPct val="150000"/>
              </a:lnSpc>
              <a:buFont typeface="Wingdings" panose="05000000000000000000" pitchFamily="2" charset="2"/>
              <a:buChar char="Ø"/>
            </a:pPr>
            <a:r>
              <a:rPr lang="zh-CN" altLang="en-US" sz="2400" b="1" dirty="0"/>
              <a:t>若系统中的资源不足以满足所有进程的需要，则会引起进程对资源的竞争从而可能导致死锁</a:t>
            </a:r>
            <a:endParaRPr lang="en-US" altLang="zh-CN" sz="2400" b="1" dirty="0"/>
          </a:p>
        </p:txBody>
      </p:sp>
      <p:sp>
        <p:nvSpPr>
          <p:cNvPr id="9" name="Rectangle 6">
            <a:extLst>
              <a:ext uri="{FF2B5EF4-FFF2-40B4-BE49-F238E27FC236}">
                <a16:creationId xmlns:a16="http://schemas.microsoft.com/office/drawing/2014/main" id="{A8617AA0-094B-444E-ACFB-00FD3F9330E2}"/>
              </a:ext>
            </a:extLst>
          </p:cNvPr>
          <p:cNvSpPr>
            <a:spLocks noChangeArrowheads="1"/>
          </p:cNvSpPr>
          <p:nvPr/>
        </p:nvSpPr>
        <p:spPr bwMode="auto">
          <a:xfrm>
            <a:off x="1632601" y="4802500"/>
            <a:ext cx="1687708" cy="595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r>
              <a:rPr lang="zh-CN" altLang="en-US" sz="2400" dirty="0"/>
              <a:t>申请资源</a:t>
            </a:r>
            <a:r>
              <a:rPr lang="en-US" altLang="zh-CN" sz="2400" dirty="0"/>
              <a:t>A</a:t>
            </a:r>
            <a:endParaRPr lang="zh-CN" altLang="en-US" sz="2400" dirty="0"/>
          </a:p>
        </p:txBody>
      </p:sp>
      <p:sp>
        <p:nvSpPr>
          <p:cNvPr id="10" name="Rectangle 6">
            <a:extLst>
              <a:ext uri="{FF2B5EF4-FFF2-40B4-BE49-F238E27FC236}">
                <a16:creationId xmlns:a16="http://schemas.microsoft.com/office/drawing/2014/main" id="{B689B6BF-A948-4BEB-A7B1-21A58B9B5DAE}"/>
              </a:ext>
            </a:extLst>
          </p:cNvPr>
          <p:cNvSpPr>
            <a:spLocks noChangeArrowheads="1"/>
          </p:cNvSpPr>
          <p:nvPr/>
        </p:nvSpPr>
        <p:spPr bwMode="auto">
          <a:xfrm>
            <a:off x="3674695" y="4802500"/>
            <a:ext cx="1687708" cy="595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r>
              <a:rPr lang="zh-CN" altLang="en-US" sz="2400" dirty="0"/>
              <a:t>申请资源</a:t>
            </a:r>
            <a:r>
              <a:rPr lang="en-US" altLang="zh-CN" sz="2400" dirty="0"/>
              <a:t>B</a:t>
            </a:r>
            <a:endParaRPr lang="zh-CN" altLang="en-US" sz="2400" dirty="0"/>
          </a:p>
        </p:txBody>
      </p:sp>
      <p:sp>
        <p:nvSpPr>
          <p:cNvPr id="11" name="Rectangle 6">
            <a:extLst>
              <a:ext uri="{FF2B5EF4-FFF2-40B4-BE49-F238E27FC236}">
                <a16:creationId xmlns:a16="http://schemas.microsoft.com/office/drawing/2014/main" id="{D8A7112E-456E-4242-9112-A49EB8FC19EA}"/>
              </a:ext>
            </a:extLst>
          </p:cNvPr>
          <p:cNvSpPr>
            <a:spLocks noChangeArrowheads="1"/>
          </p:cNvSpPr>
          <p:nvPr/>
        </p:nvSpPr>
        <p:spPr bwMode="auto">
          <a:xfrm>
            <a:off x="5714052" y="4802500"/>
            <a:ext cx="1687708" cy="595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r>
              <a:rPr lang="zh-CN" altLang="en-US" sz="2400" dirty="0"/>
              <a:t>释放资源</a:t>
            </a:r>
            <a:r>
              <a:rPr lang="en-US" altLang="zh-CN" sz="2400" dirty="0"/>
              <a:t>A</a:t>
            </a:r>
            <a:endParaRPr lang="zh-CN" altLang="en-US" sz="2400" dirty="0"/>
          </a:p>
        </p:txBody>
      </p:sp>
      <p:sp>
        <p:nvSpPr>
          <p:cNvPr id="12" name="Rectangle 6">
            <a:extLst>
              <a:ext uri="{FF2B5EF4-FFF2-40B4-BE49-F238E27FC236}">
                <a16:creationId xmlns:a16="http://schemas.microsoft.com/office/drawing/2014/main" id="{E4234038-2AF3-44E3-995B-7AFD077512B6}"/>
              </a:ext>
            </a:extLst>
          </p:cNvPr>
          <p:cNvSpPr>
            <a:spLocks noChangeArrowheads="1"/>
          </p:cNvSpPr>
          <p:nvPr/>
        </p:nvSpPr>
        <p:spPr bwMode="auto">
          <a:xfrm>
            <a:off x="7756146" y="4802500"/>
            <a:ext cx="1687708" cy="595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r>
              <a:rPr lang="zh-CN" altLang="en-US" sz="2400" dirty="0"/>
              <a:t>释放资源</a:t>
            </a:r>
            <a:r>
              <a:rPr lang="en-US" altLang="zh-CN" sz="2400" dirty="0"/>
              <a:t>B</a:t>
            </a:r>
            <a:endParaRPr lang="zh-CN" altLang="en-US" sz="2400" dirty="0"/>
          </a:p>
        </p:txBody>
      </p:sp>
      <p:sp>
        <p:nvSpPr>
          <p:cNvPr id="13" name="Rectangle 6">
            <a:extLst>
              <a:ext uri="{FF2B5EF4-FFF2-40B4-BE49-F238E27FC236}">
                <a16:creationId xmlns:a16="http://schemas.microsoft.com/office/drawing/2014/main" id="{37EB4991-BBE0-4866-8064-717FE9BAEAA1}"/>
              </a:ext>
            </a:extLst>
          </p:cNvPr>
          <p:cNvSpPr>
            <a:spLocks noChangeArrowheads="1"/>
          </p:cNvSpPr>
          <p:nvPr/>
        </p:nvSpPr>
        <p:spPr bwMode="auto">
          <a:xfrm>
            <a:off x="1632601" y="5692023"/>
            <a:ext cx="1687708" cy="595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r>
              <a:rPr lang="zh-CN" altLang="en-US" sz="2400" dirty="0"/>
              <a:t>申请资源</a:t>
            </a:r>
            <a:r>
              <a:rPr lang="en-US" altLang="zh-CN" sz="2400" dirty="0"/>
              <a:t>B</a:t>
            </a:r>
            <a:endParaRPr lang="zh-CN" altLang="en-US" sz="2400" dirty="0"/>
          </a:p>
        </p:txBody>
      </p:sp>
      <p:sp>
        <p:nvSpPr>
          <p:cNvPr id="14" name="Rectangle 6">
            <a:extLst>
              <a:ext uri="{FF2B5EF4-FFF2-40B4-BE49-F238E27FC236}">
                <a16:creationId xmlns:a16="http://schemas.microsoft.com/office/drawing/2014/main" id="{A015B685-D9F2-4591-9342-F0590CFF3F58}"/>
              </a:ext>
            </a:extLst>
          </p:cNvPr>
          <p:cNvSpPr>
            <a:spLocks noChangeArrowheads="1"/>
          </p:cNvSpPr>
          <p:nvPr/>
        </p:nvSpPr>
        <p:spPr bwMode="auto">
          <a:xfrm>
            <a:off x="3674695" y="5692023"/>
            <a:ext cx="1687708" cy="595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r>
              <a:rPr lang="zh-CN" altLang="en-US" sz="2400" dirty="0"/>
              <a:t>申请资源</a:t>
            </a:r>
            <a:r>
              <a:rPr lang="en-US" altLang="zh-CN" sz="2400" dirty="0"/>
              <a:t>A</a:t>
            </a:r>
            <a:endParaRPr lang="zh-CN" altLang="en-US" sz="2400" dirty="0"/>
          </a:p>
        </p:txBody>
      </p:sp>
      <p:sp>
        <p:nvSpPr>
          <p:cNvPr id="15" name="Rectangle 6">
            <a:extLst>
              <a:ext uri="{FF2B5EF4-FFF2-40B4-BE49-F238E27FC236}">
                <a16:creationId xmlns:a16="http://schemas.microsoft.com/office/drawing/2014/main" id="{00811BC0-4CD6-45A4-A678-44D589A286B1}"/>
              </a:ext>
            </a:extLst>
          </p:cNvPr>
          <p:cNvSpPr>
            <a:spLocks noChangeArrowheads="1"/>
          </p:cNvSpPr>
          <p:nvPr/>
        </p:nvSpPr>
        <p:spPr bwMode="auto">
          <a:xfrm>
            <a:off x="5714052" y="5692023"/>
            <a:ext cx="1687708" cy="595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r>
              <a:rPr lang="zh-CN" altLang="en-US" sz="2400" dirty="0"/>
              <a:t>释放资源</a:t>
            </a:r>
            <a:r>
              <a:rPr lang="en-US" altLang="zh-CN" sz="2400" dirty="0"/>
              <a:t>B</a:t>
            </a:r>
            <a:endParaRPr lang="zh-CN" altLang="en-US" sz="2400" dirty="0"/>
          </a:p>
        </p:txBody>
      </p:sp>
      <p:sp>
        <p:nvSpPr>
          <p:cNvPr id="16" name="Rectangle 6">
            <a:extLst>
              <a:ext uri="{FF2B5EF4-FFF2-40B4-BE49-F238E27FC236}">
                <a16:creationId xmlns:a16="http://schemas.microsoft.com/office/drawing/2014/main" id="{9DA69DB6-C488-41A7-BBA8-BC17FEC05B5D}"/>
              </a:ext>
            </a:extLst>
          </p:cNvPr>
          <p:cNvSpPr>
            <a:spLocks noChangeArrowheads="1"/>
          </p:cNvSpPr>
          <p:nvPr/>
        </p:nvSpPr>
        <p:spPr bwMode="auto">
          <a:xfrm>
            <a:off x="7756146" y="5692023"/>
            <a:ext cx="1687708" cy="595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r>
              <a:rPr lang="zh-CN" altLang="en-US" sz="2400" dirty="0"/>
              <a:t>释放资源</a:t>
            </a:r>
            <a:r>
              <a:rPr lang="en-US" altLang="zh-CN" sz="2400" dirty="0"/>
              <a:t>A</a:t>
            </a:r>
            <a:endParaRPr lang="zh-CN" altLang="en-US" sz="2400" dirty="0"/>
          </a:p>
        </p:txBody>
      </p:sp>
      <p:cxnSp>
        <p:nvCxnSpPr>
          <p:cNvPr id="17" name="直接箭头连接符 16">
            <a:extLst>
              <a:ext uri="{FF2B5EF4-FFF2-40B4-BE49-F238E27FC236}">
                <a16:creationId xmlns:a16="http://schemas.microsoft.com/office/drawing/2014/main" id="{671E19F0-EB6F-49D4-88B8-745AC39141CF}"/>
              </a:ext>
            </a:extLst>
          </p:cNvPr>
          <p:cNvCxnSpPr/>
          <p:nvPr/>
        </p:nvCxnSpPr>
        <p:spPr>
          <a:xfrm>
            <a:off x="1505011" y="5526418"/>
            <a:ext cx="85970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37CB2029-5FDC-48DE-B6B7-6D25D2C2B8B0}"/>
              </a:ext>
            </a:extLst>
          </p:cNvPr>
          <p:cNvSpPr txBox="1"/>
          <p:nvPr/>
        </p:nvSpPr>
        <p:spPr>
          <a:xfrm>
            <a:off x="800100" y="4687241"/>
            <a:ext cx="530915" cy="574901"/>
          </a:xfrm>
          <a:prstGeom prst="rect">
            <a:avLst/>
          </a:prstGeom>
          <a:noFill/>
        </p:spPr>
        <p:txBody>
          <a:bodyPr wrap="none" rtlCol="0">
            <a:spAutoFit/>
          </a:bodyPr>
          <a:lstStyle/>
          <a:p>
            <a:pPr algn="l">
              <a:lnSpc>
                <a:spcPct val="150000"/>
              </a:lnSpc>
            </a:pPr>
            <a:r>
              <a:rPr lang="en-US" altLang="zh-CN" sz="2400" b="1" dirty="0"/>
              <a:t>P1</a:t>
            </a:r>
            <a:endParaRPr lang="zh-CN" altLang="en-US" sz="2400" b="1" dirty="0"/>
          </a:p>
        </p:txBody>
      </p:sp>
      <p:sp>
        <p:nvSpPr>
          <p:cNvPr id="20" name="文本框 19">
            <a:extLst>
              <a:ext uri="{FF2B5EF4-FFF2-40B4-BE49-F238E27FC236}">
                <a16:creationId xmlns:a16="http://schemas.microsoft.com/office/drawing/2014/main" id="{F044EEF2-B14E-4502-B9CF-5D00F04FDA39}"/>
              </a:ext>
            </a:extLst>
          </p:cNvPr>
          <p:cNvSpPr txBox="1"/>
          <p:nvPr/>
        </p:nvSpPr>
        <p:spPr>
          <a:xfrm>
            <a:off x="800099" y="5670965"/>
            <a:ext cx="530915" cy="574901"/>
          </a:xfrm>
          <a:prstGeom prst="rect">
            <a:avLst/>
          </a:prstGeom>
          <a:noFill/>
        </p:spPr>
        <p:txBody>
          <a:bodyPr wrap="none" rtlCol="0">
            <a:spAutoFit/>
          </a:bodyPr>
          <a:lstStyle/>
          <a:p>
            <a:pPr algn="l">
              <a:lnSpc>
                <a:spcPct val="150000"/>
              </a:lnSpc>
            </a:pPr>
            <a:r>
              <a:rPr lang="en-US" altLang="zh-CN" sz="2400" b="1" dirty="0"/>
              <a:t>P2</a:t>
            </a:r>
            <a:endParaRPr lang="zh-CN" altLang="en-US" sz="2400" b="1" dirty="0"/>
          </a:p>
        </p:txBody>
      </p:sp>
      <p:sp>
        <p:nvSpPr>
          <p:cNvPr id="21" name="文本框 20">
            <a:extLst>
              <a:ext uri="{FF2B5EF4-FFF2-40B4-BE49-F238E27FC236}">
                <a16:creationId xmlns:a16="http://schemas.microsoft.com/office/drawing/2014/main" id="{1B93D8C0-2060-4B61-AF1B-5F82171DFC0C}"/>
              </a:ext>
            </a:extLst>
          </p:cNvPr>
          <p:cNvSpPr txBox="1"/>
          <p:nvPr/>
        </p:nvSpPr>
        <p:spPr>
          <a:xfrm>
            <a:off x="10112412" y="5262142"/>
            <a:ext cx="2031325" cy="579839"/>
          </a:xfrm>
          <a:prstGeom prst="rect">
            <a:avLst/>
          </a:prstGeom>
          <a:noFill/>
        </p:spPr>
        <p:txBody>
          <a:bodyPr wrap="none" rtlCol="0">
            <a:spAutoFit/>
          </a:bodyPr>
          <a:lstStyle/>
          <a:p>
            <a:pPr algn="l">
              <a:lnSpc>
                <a:spcPct val="150000"/>
              </a:lnSpc>
            </a:pPr>
            <a:r>
              <a:rPr lang="zh-CN" altLang="en-US" sz="2400" b="1" dirty="0"/>
              <a:t>进程推进顺序</a:t>
            </a:r>
          </a:p>
        </p:txBody>
      </p:sp>
    </p:spTree>
    <p:extLst>
      <p:ext uri="{BB962C8B-B14F-4D97-AF65-F5344CB8AC3E}">
        <p14:creationId xmlns:p14="http://schemas.microsoft.com/office/powerpoint/2010/main" val="3084535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57247" cy="584775"/>
          </a:xfrm>
          <a:prstGeom prst="rect">
            <a:avLst/>
          </a:prstGeom>
          <a:noFill/>
        </p:spPr>
        <p:txBody>
          <a:bodyPr wrap="none" rtlCol="0">
            <a:spAutoFit/>
          </a:bodyPr>
          <a:lstStyle/>
          <a:p>
            <a:r>
              <a:rPr lang="zh-CN" altLang="en-US" sz="3200" b="1" dirty="0">
                <a:solidFill>
                  <a:srgbClr val="FF0000"/>
                </a:solidFill>
              </a:rPr>
              <a:t>死锁产生的原因</a:t>
            </a:r>
            <a:endParaRPr lang="en-US" altLang="zh-CN" sz="3200" b="1" dirty="0">
              <a:solidFill>
                <a:srgbClr val="FF0000"/>
              </a:solidFill>
            </a:endParaRPr>
          </a:p>
        </p:txBody>
      </p:sp>
      <p:sp>
        <p:nvSpPr>
          <p:cNvPr id="27" name="文本框 26">
            <a:extLst>
              <a:ext uri="{FF2B5EF4-FFF2-40B4-BE49-F238E27FC236}">
                <a16:creationId xmlns:a16="http://schemas.microsoft.com/office/drawing/2014/main" id="{D560293A-914C-4830-BEDD-82B46AF8E9D4}"/>
              </a:ext>
            </a:extLst>
          </p:cNvPr>
          <p:cNvSpPr txBox="1"/>
          <p:nvPr/>
        </p:nvSpPr>
        <p:spPr>
          <a:xfrm>
            <a:off x="599744" y="2678811"/>
            <a:ext cx="4445000" cy="279583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竞争可能导致死锁，但是竞争并不是一定会死锁</a:t>
            </a:r>
            <a:endParaRPr lang="en-US" altLang="zh-CN" sz="2400" b="1" dirty="0"/>
          </a:p>
          <a:p>
            <a:pPr marL="342900" indent="-342900" algn="l">
              <a:lnSpc>
                <a:spcPct val="150000"/>
              </a:lnSpc>
              <a:buFont typeface="Wingdings" panose="05000000000000000000" pitchFamily="2" charset="2"/>
              <a:buChar char="Ø"/>
            </a:pPr>
            <a:r>
              <a:rPr lang="zh-CN" altLang="en-US" sz="2400" b="1" dirty="0"/>
              <a:t>只有进程运行过程中</a:t>
            </a:r>
            <a:r>
              <a:rPr lang="zh-CN" altLang="en-US" sz="2400" b="1" dirty="0">
                <a:solidFill>
                  <a:srgbClr val="FF0000"/>
                </a:solidFill>
              </a:rPr>
              <a:t>请求和释放资源的顺序不当</a:t>
            </a:r>
            <a:r>
              <a:rPr lang="zh-CN" altLang="en-US" sz="2400" b="1" dirty="0"/>
              <a:t>的时候才会导致死锁</a:t>
            </a:r>
            <a:endParaRPr lang="en-US" altLang="zh-CN" sz="2400" b="1" dirty="0"/>
          </a:p>
        </p:txBody>
      </p:sp>
      <p:grpSp>
        <p:nvGrpSpPr>
          <p:cNvPr id="109" name="组合 108">
            <a:extLst>
              <a:ext uri="{FF2B5EF4-FFF2-40B4-BE49-F238E27FC236}">
                <a16:creationId xmlns:a16="http://schemas.microsoft.com/office/drawing/2014/main" id="{5C74D4A1-E513-40DA-929D-3A766664166F}"/>
              </a:ext>
            </a:extLst>
          </p:cNvPr>
          <p:cNvGrpSpPr/>
          <p:nvPr/>
        </p:nvGrpSpPr>
        <p:grpSpPr>
          <a:xfrm>
            <a:off x="5312772" y="1727200"/>
            <a:ext cx="6635277" cy="4933111"/>
            <a:chOff x="5312772" y="1727200"/>
            <a:chExt cx="6635277" cy="4933111"/>
          </a:xfrm>
        </p:grpSpPr>
        <p:cxnSp>
          <p:nvCxnSpPr>
            <p:cNvPr id="19" name="直接箭头连接符 18">
              <a:extLst>
                <a:ext uri="{FF2B5EF4-FFF2-40B4-BE49-F238E27FC236}">
                  <a16:creationId xmlns:a16="http://schemas.microsoft.com/office/drawing/2014/main" id="{0670B206-E713-421F-9F5F-2C52899B526A}"/>
                </a:ext>
              </a:extLst>
            </p:cNvPr>
            <p:cNvCxnSpPr/>
            <p:nvPr/>
          </p:nvCxnSpPr>
          <p:spPr>
            <a:xfrm>
              <a:off x="6309249" y="6223000"/>
              <a:ext cx="5638800"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BBC28ACA-42A9-4325-87E1-1E75C15A2401}"/>
                </a:ext>
              </a:extLst>
            </p:cNvPr>
            <p:cNvCxnSpPr>
              <a:cxnSpLocks/>
            </p:cNvCxnSpPr>
            <p:nvPr/>
          </p:nvCxnSpPr>
          <p:spPr>
            <a:xfrm flipV="1">
              <a:off x="6309249" y="1727200"/>
              <a:ext cx="0" cy="44958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1" name="直接连接符 30">
              <a:extLst>
                <a:ext uri="{FF2B5EF4-FFF2-40B4-BE49-F238E27FC236}">
                  <a16:creationId xmlns:a16="http://schemas.microsoft.com/office/drawing/2014/main" id="{FC183BC0-F457-4C6D-A4E2-BE8C005EAEA1}"/>
                </a:ext>
              </a:extLst>
            </p:cNvPr>
            <p:cNvCxnSpPr>
              <a:cxnSpLocks/>
            </p:cNvCxnSpPr>
            <p:nvPr/>
          </p:nvCxnSpPr>
          <p:spPr>
            <a:xfrm flipH="1" flipV="1">
              <a:off x="7416799" y="3733800"/>
              <a:ext cx="1" cy="2489201"/>
            </a:xfrm>
            <a:prstGeom prst="line">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2" name="直接连接符 31">
              <a:extLst>
                <a:ext uri="{FF2B5EF4-FFF2-40B4-BE49-F238E27FC236}">
                  <a16:creationId xmlns:a16="http://schemas.microsoft.com/office/drawing/2014/main" id="{D3D764F8-6CD2-43E2-A666-B6B4EAC48A73}"/>
                </a:ext>
              </a:extLst>
            </p:cNvPr>
            <p:cNvCxnSpPr>
              <a:cxnSpLocks/>
            </p:cNvCxnSpPr>
            <p:nvPr/>
          </p:nvCxnSpPr>
          <p:spPr>
            <a:xfrm flipH="1" flipV="1">
              <a:off x="8707966" y="3733800"/>
              <a:ext cx="1" cy="2489200"/>
            </a:xfrm>
            <a:prstGeom prst="line">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1ED16167-6501-43CA-AFFB-6DB395C3F80B}"/>
                </a:ext>
              </a:extLst>
            </p:cNvPr>
            <p:cNvCxnSpPr/>
            <p:nvPr/>
          </p:nvCxnSpPr>
          <p:spPr>
            <a:xfrm flipV="1">
              <a:off x="9999134" y="5994400"/>
              <a:ext cx="0" cy="228600"/>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4" name="直接连接符 33">
              <a:extLst>
                <a:ext uri="{FF2B5EF4-FFF2-40B4-BE49-F238E27FC236}">
                  <a16:creationId xmlns:a16="http://schemas.microsoft.com/office/drawing/2014/main" id="{CFA89F6A-974D-4F07-BD7A-FEC613153F5A}"/>
                </a:ext>
              </a:extLst>
            </p:cNvPr>
            <p:cNvCxnSpPr/>
            <p:nvPr/>
          </p:nvCxnSpPr>
          <p:spPr>
            <a:xfrm flipV="1">
              <a:off x="11290300" y="5994400"/>
              <a:ext cx="0" cy="228600"/>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5" name="直接连接符 34">
              <a:extLst>
                <a:ext uri="{FF2B5EF4-FFF2-40B4-BE49-F238E27FC236}">
                  <a16:creationId xmlns:a16="http://schemas.microsoft.com/office/drawing/2014/main" id="{0B013A2C-512F-463D-9E4D-F40525DA8BD3}"/>
                </a:ext>
              </a:extLst>
            </p:cNvPr>
            <p:cNvCxnSpPr>
              <a:cxnSpLocks/>
            </p:cNvCxnSpPr>
            <p:nvPr/>
          </p:nvCxnSpPr>
          <p:spPr>
            <a:xfrm>
              <a:off x="6309249" y="2159000"/>
              <a:ext cx="167751" cy="0"/>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8" name="直接连接符 37">
              <a:extLst>
                <a:ext uri="{FF2B5EF4-FFF2-40B4-BE49-F238E27FC236}">
                  <a16:creationId xmlns:a16="http://schemas.microsoft.com/office/drawing/2014/main" id="{A37C0D9F-8EE6-46CF-8BEE-F301EBF3B7A4}"/>
                </a:ext>
              </a:extLst>
            </p:cNvPr>
            <p:cNvCxnSpPr>
              <a:cxnSpLocks/>
            </p:cNvCxnSpPr>
            <p:nvPr/>
          </p:nvCxnSpPr>
          <p:spPr>
            <a:xfrm>
              <a:off x="6309249" y="3162300"/>
              <a:ext cx="167751" cy="0"/>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9" name="直接连接符 38">
              <a:extLst>
                <a:ext uri="{FF2B5EF4-FFF2-40B4-BE49-F238E27FC236}">
                  <a16:creationId xmlns:a16="http://schemas.microsoft.com/office/drawing/2014/main" id="{4ACF74C6-5B5A-44C5-9891-3F9318684ADF}"/>
                </a:ext>
              </a:extLst>
            </p:cNvPr>
            <p:cNvCxnSpPr>
              <a:cxnSpLocks/>
            </p:cNvCxnSpPr>
            <p:nvPr/>
          </p:nvCxnSpPr>
          <p:spPr>
            <a:xfrm>
              <a:off x="6309249" y="4165600"/>
              <a:ext cx="2819400" cy="0"/>
            </a:xfrm>
            <a:prstGeom prst="line">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0" name="直接连接符 39">
              <a:extLst>
                <a:ext uri="{FF2B5EF4-FFF2-40B4-BE49-F238E27FC236}">
                  <a16:creationId xmlns:a16="http://schemas.microsoft.com/office/drawing/2014/main" id="{AE9BEEE4-3FC4-42B5-8638-11ED3258617E}"/>
                </a:ext>
              </a:extLst>
            </p:cNvPr>
            <p:cNvCxnSpPr>
              <a:cxnSpLocks/>
            </p:cNvCxnSpPr>
            <p:nvPr/>
          </p:nvCxnSpPr>
          <p:spPr>
            <a:xfrm>
              <a:off x="6309249" y="5168900"/>
              <a:ext cx="2819400" cy="0"/>
            </a:xfrm>
            <a:prstGeom prst="line">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41" name="文本框 40">
              <a:extLst>
                <a:ext uri="{FF2B5EF4-FFF2-40B4-BE49-F238E27FC236}">
                  <a16:creationId xmlns:a16="http://schemas.microsoft.com/office/drawing/2014/main" id="{4171CC36-47A9-4180-8112-023A8ABF65BC}"/>
                </a:ext>
              </a:extLst>
            </p:cNvPr>
            <p:cNvSpPr txBox="1"/>
            <p:nvPr/>
          </p:nvSpPr>
          <p:spPr>
            <a:xfrm>
              <a:off x="6927723" y="6242889"/>
              <a:ext cx="978153" cy="417422"/>
            </a:xfrm>
            <a:prstGeom prst="rect">
              <a:avLst/>
            </a:prstGeom>
            <a:noFill/>
          </p:spPr>
          <p:txBody>
            <a:bodyPr wrap="square" rtlCol="0">
              <a:spAutoFit/>
            </a:bodyPr>
            <a:lstStyle/>
            <a:p>
              <a:pPr algn="l">
                <a:lnSpc>
                  <a:spcPct val="150000"/>
                </a:lnSpc>
              </a:pPr>
              <a:r>
                <a:rPr lang="en-US" altLang="zh-CN" sz="1600" b="1" dirty="0"/>
                <a:t>P1</a:t>
              </a:r>
              <a:r>
                <a:rPr lang="zh-CN" altLang="en-US" sz="1600" b="1" dirty="0"/>
                <a:t>申请</a:t>
              </a:r>
              <a:r>
                <a:rPr lang="en-US" altLang="zh-CN" sz="1600" b="1" dirty="0"/>
                <a:t>A</a:t>
              </a:r>
              <a:endParaRPr lang="zh-CN" altLang="en-US" sz="1600" b="1" dirty="0"/>
            </a:p>
          </p:txBody>
        </p:sp>
        <p:sp>
          <p:nvSpPr>
            <p:cNvPr id="42" name="文本框 41">
              <a:extLst>
                <a:ext uri="{FF2B5EF4-FFF2-40B4-BE49-F238E27FC236}">
                  <a16:creationId xmlns:a16="http://schemas.microsoft.com/office/drawing/2014/main" id="{E7BE3718-0ABC-4987-B925-F8D934DAB4F1}"/>
                </a:ext>
              </a:extLst>
            </p:cNvPr>
            <p:cNvSpPr txBox="1"/>
            <p:nvPr/>
          </p:nvSpPr>
          <p:spPr>
            <a:xfrm>
              <a:off x="8218890" y="6242889"/>
              <a:ext cx="978153" cy="417422"/>
            </a:xfrm>
            <a:prstGeom prst="rect">
              <a:avLst/>
            </a:prstGeom>
            <a:noFill/>
          </p:spPr>
          <p:txBody>
            <a:bodyPr wrap="square" rtlCol="0">
              <a:spAutoFit/>
            </a:bodyPr>
            <a:lstStyle/>
            <a:p>
              <a:pPr algn="l">
                <a:lnSpc>
                  <a:spcPct val="150000"/>
                </a:lnSpc>
              </a:pPr>
              <a:r>
                <a:rPr lang="en-US" altLang="zh-CN" sz="1600" b="1" dirty="0"/>
                <a:t>P1</a:t>
              </a:r>
              <a:r>
                <a:rPr lang="zh-CN" altLang="en-US" sz="1600" b="1" dirty="0"/>
                <a:t>申请</a:t>
              </a:r>
              <a:r>
                <a:rPr lang="en-US" altLang="zh-CN" sz="1600" b="1" dirty="0"/>
                <a:t>B</a:t>
              </a:r>
              <a:endParaRPr lang="zh-CN" altLang="en-US" sz="1600" b="1" dirty="0"/>
            </a:p>
          </p:txBody>
        </p:sp>
        <p:sp>
          <p:nvSpPr>
            <p:cNvPr id="43" name="文本框 42">
              <a:extLst>
                <a:ext uri="{FF2B5EF4-FFF2-40B4-BE49-F238E27FC236}">
                  <a16:creationId xmlns:a16="http://schemas.microsoft.com/office/drawing/2014/main" id="{048A88D1-E4AC-47CA-8D45-EA96EF2192A7}"/>
                </a:ext>
              </a:extLst>
            </p:cNvPr>
            <p:cNvSpPr txBox="1"/>
            <p:nvPr/>
          </p:nvSpPr>
          <p:spPr>
            <a:xfrm>
              <a:off x="9510056" y="6242889"/>
              <a:ext cx="978153" cy="417422"/>
            </a:xfrm>
            <a:prstGeom prst="rect">
              <a:avLst/>
            </a:prstGeom>
            <a:noFill/>
          </p:spPr>
          <p:txBody>
            <a:bodyPr wrap="square" rtlCol="0">
              <a:spAutoFit/>
            </a:bodyPr>
            <a:lstStyle/>
            <a:p>
              <a:pPr algn="l">
                <a:lnSpc>
                  <a:spcPct val="150000"/>
                </a:lnSpc>
              </a:pPr>
              <a:r>
                <a:rPr lang="en-US" altLang="zh-CN" sz="1600" b="1" dirty="0"/>
                <a:t>P1</a:t>
              </a:r>
              <a:r>
                <a:rPr lang="zh-CN" altLang="en-US" sz="1600" b="1" dirty="0"/>
                <a:t>释放</a:t>
              </a:r>
              <a:r>
                <a:rPr lang="en-US" altLang="zh-CN" sz="1600" b="1" dirty="0"/>
                <a:t>A</a:t>
              </a:r>
              <a:endParaRPr lang="zh-CN" altLang="en-US" sz="1600" b="1" dirty="0"/>
            </a:p>
          </p:txBody>
        </p:sp>
        <p:sp>
          <p:nvSpPr>
            <p:cNvPr id="44" name="文本框 43">
              <a:extLst>
                <a:ext uri="{FF2B5EF4-FFF2-40B4-BE49-F238E27FC236}">
                  <a16:creationId xmlns:a16="http://schemas.microsoft.com/office/drawing/2014/main" id="{5DBED892-9B8F-4133-9ABD-A394B7359495}"/>
                </a:ext>
              </a:extLst>
            </p:cNvPr>
            <p:cNvSpPr txBox="1"/>
            <p:nvPr/>
          </p:nvSpPr>
          <p:spPr>
            <a:xfrm>
              <a:off x="10801223" y="6242889"/>
              <a:ext cx="978153" cy="417422"/>
            </a:xfrm>
            <a:prstGeom prst="rect">
              <a:avLst/>
            </a:prstGeom>
            <a:noFill/>
          </p:spPr>
          <p:txBody>
            <a:bodyPr wrap="square" rtlCol="0">
              <a:spAutoFit/>
            </a:bodyPr>
            <a:lstStyle/>
            <a:p>
              <a:pPr algn="l">
                <a:lnSpc>
                  <a:spcPct val="150000"/>
                </a:lnSpc>
              </a:pPr>
              <a:r>
                <a:rPr lang="en-US" altLang="zh-CN" sz="1600" b="1" dirty="0"/>
                <a:t>P1</a:t>
              </a:r>
              <a:r>
                <a:rPr lang="zh-CN" altLang="en-US" sz="1600" b="1" dirty="0"/>
                <a:t>释放</a:t>
              </a:r>
              <a:r>
                <a:rPr lang="en-US" altLang="zh-CN" sz="1600" b="1" dirty="0"/>
                <a:t>B</a:t>
              </a:r>
              <a:endParaRPr lang="zh-CN" altLang="en-US" sz="1600" b="1" dirty="0"/>
            </a:p>
          </p:txBody>
        </p:sp>
        <p:sp>
          <p:nvSpPr>
            <p:cNvPr id="45" name="文本框 44">
              <a:extLst>
                <a:ext uri="{FF2B5EF4-FFF2-40B4-BE49-F238E27FC236}">
                  <a16:creationId xmlns:a16="http://schemas.microsoft.com/office/drawing/2014/main" id="{DE292867-251C-4A49-B1A5-44A879323573}"/>
                </a:ext>
              </a:extLst>
            </p:cNvPr>
            <p:cNvSpPr txBox="1"/>
            <p:nvPr/>
          </p:nvSpPr>
          <p:spPr>
            <a:xfrm>
              <a:off x="5331095" y="4960189"/>
              <a:ext cx="978153" cy="417422"/>
            </a:xfrm>
            <a:prstGeom prst="rect">
              <a:avLst/>
            </a:prstGeom>
            <a:noFill/>
          </p:spPr>
          <p:txBody>
            <a:bodyPr wrap="square" rtlCol="0">
              <a:spAutoFit/>
            </a:bodyPr>
            <a:lstStyle/>
            <a:p>
              <a:pPr algn="l">
                <a:lnSpc>
                  <a:spcPct val="150000"/>
                </a:lnSpc>
              </a:pPr>
              <a:r>
                <a:rPr lang="en-US" altLang="zh-CN" sz="1600" b="1" dirty="0"/>
                <a:t>P2</a:t>
              </a:r>
              <a:r>
                <a:rPr lang="zh-CN" altLang="en-US" sz="1600" b="1" dirty="0"/>
                <a:t>申请</a:t>
              </a:r>
              <a:r>
                <a:rPr lang="en-US" altLang="zh-CN" sz="1600" b="1" dirty="0"/>
                <a:t>B</a:t>
              </a:r>
              <a:endParaRPr lang="zh-CN" altLang="en-US" sz="1600" b="1" dirty="0"/>
            </a:p>
          </p:txBody>
        </p:sp>
        <p:sp>
          <p:nvSpPr>
            <p:cNvPr id="46" name="文本框 45">
              <a:extLst>
                <a:ext uri="{FF2B5EF4-FFF2-40B4-BE49-F238E27FC236}">
                  <a16:creationId xmlns:a16="http://schemas.microsoft.com/office/drawing/2014/main" id="{9BE95950-C04A-4FD2-AB26-3EAFDFB61BFC}"/>
                </a:ext>
              </a:extLst>
            </p:cNvPr>
            <p:cNvSpPr txBox="1"/>
            <p:nvPr/>
          </p:nvSpPr>
          <p:spPr>
            <a:xfrm>
              <a:off x="5312773" y="3942273"/>
              <a:ext cx="978153" cy="417422"/>
            </a:xfrm>
            <a:prstGeom prst="rect">
              <a:avLst/>
            </a:prstGeom>
            <a:noFill/>
          </p:spPr>
          <p:txBody>
            <a:bodyPr wrap="square" rtlCol="0">
              <a:spAutoFit/>
            </a:bodyPr>
            <a:lstStyle/>
            <a:p>
              <a:pPr algn="l">
                <a:lnSpc>
                  <a:spcPct val="150000"/>
                </a:lnSpc>
              </a:pPr>
              <a:r>
                <a:rPr lang="en-US" altLang="zh-CN" sz="1600" b="1" dirty="0"/>
                <a:t>P2</a:t>
              </a:r>
              <a:r>
                <a:rPr lang="zh-CN" altLang="en-US" sz="1600" b="1" dirty="0"/>
                <a:t>申请</a:t>
              </a:r>
              <a:r>
                <a:rPr lang="en-US" altLang="zh-CN" sz="1600" b="1" dirty="0"/>
                <a:t>A</a:t>
              </a:r>
              <a:endParaRPr lang="zh-CN" altLang="en-US" sz="1600" b="1" dirty="0"/>
            </a:p>
          </p:txBody>
        </p:sp>
        <p:sp>
          <p:nvSpPr>
            <p:cNvPr id="47" name="文本框 46">
              <a:extLst>
                <a:ext uri="{FF2B5EF4-FFF2-40B4-BE49-F238E27FC236}">
                  <a16:creationId xmlns:a16="http://schemas.microsoft.com/office/drawing/2014/main" id="{00A29EF7-408F-492F-B1D7-7F40920D5C19}"/>
                </a:ext>
              </a:extLst>
            </p:cNvPr>
            <p:cNvSpPr txBox="1"/>
            <p:nvPr/>
          </p:nvSpPr>
          <p:spPr>
            <a:xfrm>
              <a:off x="5312773" y="2953589"/>
              <a:ext cx="978153" cy="417422"/>
            </a:xfrm>
            <a:prstGeom prst="rect">
              <a:avLst/>
            </a:prstGeom>
            <a:noFill/>
          </p:spPr>
          <p:txBody>
            <a:bodyPr wrap="square" rtlCol="0">
              <a:spAutoFit/>
            </a:bodyPr>
            <a:lstStyle/>
            <a:p>
              <a:pPr algn="l">
                <a:lnSpc>
                  <a:spcPct val="150000"/>
                </a:lnSpc>
              </a:pPr>
              <a:r>
                <a:rPr lang="en-US" altLang="zh-CN" sz="1600" b="1" dirty="0"/>
                <a:t>P2</a:t>
              </a:r>
              <a:r>
                <a:rPr lang="zh-CN" altLang="en-US" sz="1600" b="1" dirty="0"/>
                <a:t>释放</a:t>
              </a:r>
              <a:r>
                <a:rPr lang="en-US" altLang="zh-CN" sz="1600" b="1" dirty="0"/>
                <a:t>B</a:t>
              </a:r>
              <a:endParaRPr lang="zh-CN" altLang="en-US" sz="1600" b="1" dirty="0"/>
            </a:p>
          </p:txBody>
        </p:sp>
        <p:sp>
          <p:nvSpPr>
            <p:cNvPr id="48" name="文本框 47">
              <a:extLst>
                <a:ext uri="{FF2B5EF4-FFF2-40B4-BE49-F238E27FC236}">
                  <a16:creationId xmlns:a16="http://schemas.microsoft.com/office/drawing/2014/main" id="{BD1EA29A-8DF8-4C11-89B5-534810709FD8}"/>
                </a:ext>
              </a:extLst>
            </p:cNvPr>
            <p:cNvSpPr txBox="1"/>
            <p:nvPr/>
          </p:nvSpPr>
          <p:spPr>
            <a:xfrm>
              <a:off x="5312772" y="1950289"/>
              <a:ext cx="978153" cy="417422"/>
            </a:xfrm>
            <a:prstGeom prst="rect">
              <a:avLst/>
            </a:prstGeom>
            <a:noFill/>
          </p:spPr>
          <p:txBody>
            <a:bodyPr wrap="square" rtlCol="0">
              <a:spAutoFit/>
            </a:bodyPr>
            <a:lstStyle/>
            <a:p>
              <a:pPr algn="l">
                <a:lnSpc>
                  <a:spcPct val="150000"/>
                </a:lnSpc>
              </a:pPr>
              <a:r>
                <a:rPr lang="en-US" altLang="zh-CN" sz="1600" b="1" dirty="0"/>
                <a:t>P2</a:t>
              </a:r>
              <a:r>
                <a:rPr lang="zh-CN" altLang="en-US" sz="1600" b="1" dirty="0"/>
                <a:t>释放</a:t>
              </a:r>
              <a:r>
                <a:rPr lang="en-US" altLang="zh-CN" sz="1600" b="1" dirty="0"/>
                <a:t>A</a:t>
              </a:r>
              <a:endParaRPr lang="zh-CN" altLang="en-US" sz="1600" b="1" dirty="0"/>
            </a:p>
          </p:txBody>
        </p:sp>
      </p:grpSp>
      <p:sp>
        <p:nvSpPr>
          <p:cNvPr id="54" name="矩形 53">
            <a:extLst>
              <a:ext uri="{FF2B5EF4-FFF2-40B4-BE49-F238E27FC236}">
                <a16:creationId xmlns:a16="http://schemas.microsoft.com/office/drawing/2014/main" id="{C4E3BC71-CDE8-4A5E-B3EA-42B68377BA7B}"/>
              </a:ext>
            </a:extLst>
          </p:cNvPr>
          <p:cNvSpPr/>
          <p:nvPr/>
        </p:nvSpPr>
        <p:spPr>
          <a:xfrm>
            <a:off x="7416800" y="4178300"/>
            <a:ext cx="1291167" cy="983395"/>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600" dirty="0"/>
          </a:p>
        </p:txBody>
      </p:sp>
      <p:grpSp>
        <p:nvGrpSpPr>
          <p:cNvPr id="105" name="组合 104">
            <a:extLst>
              <a:ext uri="{FF2B5EF4-FFF2-40B4-BE49-F238E27FC236}">
                <a16:creationId xmlns:a16="http://schemas.microsoft.com/office/drawing/2014/main" id="{1890DDDD-1731-4A61-A4F6-FD5404D66322}"/>
              </a:ext>
            </a:extLst>
          </p:cNvPr>
          <p:cNvGrpSpPr/>
          <p:nvPr/>
        </p:nvGrpSpPr>
        <p:grpSpPr>
          <a:xfrm>
            <a:off x="7262678" y="2043803"/>
            <a:ext cx="5013566" cy="4159293"/>
            <a:chOff x="7262678" y="2043803"/>
            <a:chExt cx="5013566" cy="4159293"/>
          </a:xfrm>
        </p:grpSpPr>
        <p:cxnSp>
          <p:nvCxnSpPr>
            <p:cNvPr id="69" name="连接符: 肘形 68">
              <a:extLst>
                <a:ext uri="{FF2B5EF4-FFF2-40B4-BE49-F238E27FC236}">
                  <a16:creationId xmlns:a16="http://schemas.microsoft.com/office/drawing/2014/main" id="{66AE0263-CDEC-4E14-9B09-76FEF2C0BCF4}"/>
                </a:ext>
              </a:extLst>
            </p:cNvPr>
            <p:cNvCxnSpPr>
              <a:cxnSpLocks/>
            </p:cNvCxnSpPr>
            <p:nvPr/>
          </p:nvCxnSpPr>
          <p:spPr>
            <a:xfrm flipV="1">
              <a:off x="7262678" y="2043803"/>
              <a:ext cx="4575987" cy="3894390"/>
            </a:xfrm>
            <a:prstGeom prst="bentConnector3">
              <a:avLst>
                <a:gd name="adj1" fmla="val 100234"/>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7" name="直接连接符 76">
              <a:extLst>
                <a:ext uri="{FF2B5EF4-FFF2-40B4-BE49-F238E27FC236}">
                  <a16:creationId xmlns:a16="http://schemas.microsoft.com/office/drawing/2014/main" id="{8391EDC3-33F6-4879-B9EE-274C3A809454}"/>
                </a:ext>
              </a:extLst>
            </p:cNvPr>
            <p:cNvCxnSpPr>
              <a:cxnSpLocks/>
            </p:cNvCxnSpPr>
            <p:nvPr/>
          </p:nvCxnSpPr>
          <p:spPr>
            <a:xfrm>
              <a:off x="7275378" y="5925492"/>
              <a:ext cx="0" cy="277604"/>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1" name="文本框 100">
              <a:extLst>
                <a:ext uri="{FF2B5EF4-FFF2-40B4-BE49-F238E27FC236}">
                  <a16:creationId xmlns:a16="http://schemas.microsoft.com/office/drawing/2014/main" id="{3150942B-00C2-429D-8090-735F028043C9}"/>
                </a:ext>
              </a:extLst>
            </p:cNvPr>
            <p:cNvSpPr txBox="1"/>
            <p:nvPr/>
          </p:nvSpPr>
          <p:spPr>
            <a:xfrm>
              <a:off x="11783801" y="2457787"/>
              <a:ext cx="492443" cy="579839"/>
            </a:xfrm>
            <a:prstGeom prst="rect">
              <a:avLst/>
            </a:prstGeom>
            <a:noFill/>
          </p:spPr>
          <p:txBody>
            <a:bodyPr wrap="none" rtlCol="0">
              <a:spAutoFit/>
            </a:bodyPr>
            <a:lstStyle/>
            <a:p>
              <a:pPr algn="l">
                <a:lnSpc>
                  <a:spcPct val="150000"/>
                </a:lnSpc>
              </a:pPr>
              <a:r>
                <a:rPr lang="zh-CN" altLang="en-US" sz="2400" b="1" dirty="0"/>
                <a:t>①</a:t>
              </a:r>
            </a:p>
          </p:txBody>
        </p:sp>
      </p:grpSp>
      <p:grpSp>
        <p:nvGrpSpPr>
          <p:cNvPr id="107" name="组合 106">
            <a:extLst>
              <a:ext uri="{FF2B5EF4-FFF2-40B4-BE49-F238E27FC236}">
                <a16:creationId xmlns:a16="http://schemas.microsoft.com/office/drawing/2014/main" id="{407CDED7-9CB8-494A-B21F-6F3AB04C2DF7}"/>
              </a:ext>
            </a:extLst>
          </p:cNvPr>
          <p:cNvGrpSpPr/>
          <p:nvPr/>
        </p:nvGrpSpPr>
        <p:grpSpPr>
          <a:xfrm>
            <a:off x="6540586" y="1000228"/>
            <a:ext cx="4800514" cy="5202868"/>
            <a:chOff x="6540586" y="1000228"/>
            <a:chExt cx="4800514" cy="5202868"/>
          </a:xfrm>
        </p:grpSpPr>
        <p:cxnSp>
          <p:nvCxnSpPr>
            <p:cNvPr id="56" name="连接符: 肘形 55">
              <a:extLst>
                <a:ext uri="{FF2B5EF4-FFF2-40B4-BE49-F238E27FC236}">
                  <a16:creationId xmlns:a16="http://schemas.microsoft.com/office/drawing/2014/main" id="{4AB29C85-FDD4-4912-91F2-ED9B141152AB}"/>
                </a:ext>
              </a:extLst>
            </p:cNvPr>
            <p:cNvCxnSpPr>
              <a:cxnSpLocks/>
            </p:cNvCxnSpPr>
            <p:nvPr/>
          </p:nvCxnSpPr>
          <p:spPr>
            <a:xfrm flipV="1">
              <a:off x="6540586" y="1656497"/>
              <a:ext cx="4800514" cy="4546599"/>
            </a:xfrm>
            <a:prstGeom prst="bentConnector3">
              <a:avLst>
                <a:gd name="adj1" fmla="val 528"/>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2" name="文本框 101">
              <a:extLst>
                <a:ext uri="{FF2B5EF4-FFF2-40B4-BE49-F238E27FC236}">
                  <a16:creationId xmlns:a16="http://schemas.microsoft.com/office/drawing/2014/main" id="{A377430E-714C-4027-AEDB-181187770436}"/>
                </a:ext>
              </a:extLst>
            </p:cNvPr>
            <p:cNvSpPr txBox="1"/>
            <p:nvPr/>
          </p:nvSpPr>
          <p:spPr>
            <a:xfrm>
              <a:off x="10535316" y="1000228"/>
              <a:ext cx="492443" cy="579839"/>
            </a:xfrm>
            <a:prstGeom prst="rect">
              <a:avLst/>
            </a:prstGeom>
            <a:noFill/>
          </p:spPr>
          <p:txBody>
            <a:bodyPr wrap="none" rtlCol="0">
              <a:spAutoFit/>
            </a:bodyPr>
            <a:lstStyle/>
            <a:p>
              <a:pPr algn="l">
                <a:lnSpc>
                  <a:spcPct val="150000"/>
                </a:lnSpc>
              </a:pPr>
              <a:r>
                <a:rPr lang="zh-CN" altLang="en-US" sz="2400" b="1" dirty="0"/>
                <a:t>②</a:t>
              </a:r>
            </a:p>
          </p:txBody>
        </p:sp>
      </p:grpSp>
      <p:grpSp>
        <p:nvGrpSpPr>
          <p:cNvPr id="108" name="组合 107">
            <a:extLst>
              <a:ext uri="{FF2B5EF4-FFF2-40B4-BE49-F238E27FC236}">
                <a16:creationId xmlns:a16="http://schemas.microsoft.com/office/drawing/2014/main" id="{C0FDB1B4-004D-4B9D-9CA2-A408CD6293DC}"/>
              </a:ext>
            </a:extLst>
          </p:cNvPr>
          <p:cNvGrpSpPr/>
          <p:nvPr/>
        </p:nvGrpSpPr>
        <p:grpSpPr>
          <a:xfrm>
            <a:off x="6807830" y="4255857"/>
            <a:ext cx="1334938" cy="1967144"/>
            <a:chOff x="6807830" y="4255857"/>
            <a:chExt cx="1334938" cy="1967144"/>
          </a:xfrm>
        </p:grpSpPr>
        <p:cxnSp>
          <p:nvCxnSpPr>
            <p:cNvPr id="62" name="连接符: 肘形 61">
              <a:extLst>
                <a:ext uri="{FF2B5EF4-FFF2-40B4-BE49-F238E27FC236}">
                  <a16:creationId xmlns:a16="http://schemas.microsoft.com/office/drawing/2014/main" id="{D206B139-6196-4C44-8249-87A8D5D19D17}"/>
                </a:ext>
              </a:extLst>
            </p:cNvPr>
            <p:cNvCxnSpPr>
              <a:cxnSpLocks/>
            </p:cNvCxnSpPr>
            <p:nvPr/>
          </p:nvCxnSpPr>
          <p:spPr>
            <a:xfrm rot="5400000" flipH="1" flipV="1">
              <a:off x="6393440" y="5011792"/>
              <a:ext cx="1625599" cy="796819"/>
            </a:xfrm>
            <a:prstGeom prst="bentConnector3">
              <a:avLst>
                <a:gd name="adj1" fmla="val 100000"/>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4" name="文本框 103">
              <a:extLst>
                <a:ext uri="{FF2B5EF4-FFF2-40B4-BE49-F238E27FC236}">
                  <a16:creationId xmlns:a16="http://schemas.microsoft.com/office/drawing/2014/main" id="{CE8D3E3C-A0D8-45C5-AF2B-F7F0075F63A7}"/>
                </a:ext>
              </a:extLst>
            </p:cNvPr>
            <p:cNvSpPr txBox="1"/>
            <p:nvPr/>
          </p:nvSpPr>
          <p:spPr>
            <a:xfrm>
              <a:off x="7650325" y="4255857"/>
              <a:ext cx="492443" cy="579839"/>
            </a:xfrm>
            <a:prstGeom prst="rect">
              <a:avLst/>
            </a:prstGeom>
            <a:noFill/>
          </p:spPr>
          <p:txBody>
            <a:bodyPr wrap="none" rtlCol="0">
              <a:spAutoFit/>
            </a:bodyPr>
            <a:lstStyle/>
            <a:p>
              <a:pPr algn="l">
                <a:lnSpc>
                  <a:spcPct val="150000"/>
                </a:lnSpc>
              </a:pPr>
              <a:r>
                <a:rPr lang="zh-CN" altLang="en-US" sz="2400" b="1" dirty="0"/>
                <a:t>④</a:t>
              </a:r>
            </a:p>
          </p:txBody>
        </p:sp>
      </p:grpSp>
      <p:grpSp>
        <p:nvGrpSpPr>
          <p:cNvPr id="106" name="组合 105">
            <a:extLst>
              <a:ext uri="{FF2B5EF4-FFF2-40B4-BE49-F238E27FC236}">
                <a16:creationId xmlns:a16="http://schemas.microsoft.com/office/drawing/2014/main" id="{E225CAEA-F481-46AF-8781-A21487905619}"/>
              </a:ext>
            </a:extLst>
          </p:cNvPr>
          <p:cNvGrpSpPr/>
          <p:nvPr/>
        </p:nvGrpSpPr>
        <p:grpSpPr>
          <a:xfrm>
            <a:off x="7032356" y="1778901"/>
            <a:ext cx="4435946" cy="4424195"/>
            <a:chOff x="7032356" y="1778901"/>
            <a:chExt cx="4435946" cy="4424195"/>
          </a:xfrm>
        </p:grpSpPr>
        <p:cxnSp>
          <p:nvCxnSpPr>
            <p:cNvPr id="83" name="直接连接符 82">
              <a:extLst>
                <a:ext uri="{FF2B5EF4-FFF2-40B4-BE49-F238E27FC236}">
                  <a16:creationId xmlns:a16="http://schemas.microsoft.com/office/drawing/2014/main" id="{B5D3FC54-0FDE-4147-8EBF-709355285145}"/>
                </a:ext>
              </a:extLst>
            </p:cNvPr>
            <p:cNvCxnSpPr>
              <a:cxnSpLocks/>
            </p:cNvCxnSpPr>
            <p:nvPr/>
          </p:nvCxnSpPr>
          <p:spPr>
            <a:xfrm>
              <a:off x="7032356" y="5588000"/>
              <a:ext cx="0" cy="615096"/>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1E0A01F-A249-4BEB-B64D-833E7BBE5262}"/>
                </a:ext>
              </a:extLst>
            </p:cNvPr>
            <p:cNvCxnSpPr/>
            <p:nvPr/>
          </p:nvCxnSpPr>
          <p:spPr>
            <a:xfrm>
              <a:off x="7032356" y="5588000"/>
              <a:ext cx="2568844" cy="0"/>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7" name="直接连接符 86">
              <a:extLst>
                <a:ext uri="{FF2B5EF4-FFF2-40B4-BE49-F238E27FC236}">
                  <a16:creationId xmlns:a16="http://schemas.microsoft.com/office/drawing/2014/main" id="{5DCB46D6-5E82-4FDD-8638-8CC31E877BDA}"/>
                </a:ext>
              </a:extLst>
            </p:cNvPr>
            <p:cNvCxnSpPr>
              <a:cxnSpLocks/>
            </p:cNvCxnSpPr>
            <p:nvPr/>
          </p:nvCxnSpPr>
          <p:spPr>
            <a:xfrm flipH="1" flipV="1">
              <a:off x="9601200" y="4657297"/>
              <a:ext cx="1" cy="943405"/>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2" name="连接符: 肘形 91">
              <a:extLst>
                <a:ext uri="{FF2B5EF4-FFF2-40B4-BE49-F238E27FC236}">
                  <a16:creationId xmlns:a16="http://schemas.microsoft.com/office/drawing/2014/main" id="{11181A1D-6D21-4CFD-8270-62174E9B38D7}"/>
                </a:ext>
              </a:extLst>
            </p:cNvPr>
            <p:cNvCxnSpPr>
              <a:cxnSpLocks/>
            </p:cNvCxnSpPr>
            <p:nvPr/>
          </p:nvCxnSpPr>
          <p:spPr>
            <a:xfrm rot="5400000" flipH="1" flipV="1">
              <a:off x="9096117" y="2285115"/>
              <a:ext cx="2878399" cy="1865971"/>
            </a:xfrm>
            <a:prstGeom prst="bentConnector3">
              <a:avLst>
                <a:gd name="adj1" fmla="val -740"/>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03" name="文本框 102">
              <a:extLst>
                <a:ext uri="{FF2B5EF4-FFF2-40B4-BE49-F238E27FC236}">
                  <a16:creationId xmlns:a16="http://schemas.microsoft.com/office/drawing/2014/main" id="{63A67C22-037F-4F7E-BAD5-9D03433FB333}"/>
                </a:ext>
              </a:extLst>
            </p:cNvPr>
            <p:cNvSpPr txBox="1"/>
            <p:nvPr/>
          </p:nvSpPr>
          <p:spPr>
            <a:xfrm>
              <a:off x="10929102" y="2489490"/>
              <a:ext cx="492443" cy="579839"/>
            </a:xfrm>
            <a:prstGeom prst="rect">
              <a:avLst/>
            </a:prstGeom>
            <a:noFill/>
          </p:spPr>
          <p:txBody>
            <a:bodyPr wrap="none" rtlCol="0">
              <a:spAutoFit/>
            </a:bodyPr>
            <a:lstStyle/>
            <a:p>
              <a:pPr algn="l">
                <a:lnSpc>
                  <a:spcPct val="150000"/>
                </a:lnSpc>
              </a:pPr>
              <a:r>
                <a:rPr lang="zh-CN" altLang="en-US" sz="2400" b="1" dirty="0"/>
                <a:t>③</a:t>
              </a:r>
            </a:p>
          </p:txBody>
        </p:sp>
      </p:grpSp>
    </p:spTree>
    <p:extLst>
      <p:ext uri="{BB962C8B-B14F-4D97-AF65-F5344CB8AC3E}">
        <p14:creationId xmlns:p14="http://schemas.microsoft.com/office/powerpoint/2010/main" val="218929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down)">
                                      <p:cBhvr>
                                        <p:cTn id="12" dur="500"/>
                                        <p:tgtEl>
                                          <p:spTgt spid="105"/>
                                        </p:tgtEl>
                                      </p:cBhvr>
                                    </p:animEffect>
                                  </p:childTnLst>
                                </p:cTn>
                              </p:par>
                              <p:par>
                                <p:cTn id="13" presetID="22" presetClass="entr" presetSubtype="4"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wipe(down)">
                                      <p:cBhvr>
                                        <p:cTn id="15" dur="500"/>
                                        <p:tgtEl>
                                          <p:spTgt spid="10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barn(inVertical)">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barn(inVertical)">
                                      <p:cBhvr>
                                        <p:cTn id="25" dur="500"/>
                                        <p:tgtEl>
                                          <p:spTgt spid="1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57247" cy="584775"/>
          </a:xfrm>
          <a:prstGeom prst="rect">
            <a:avLst/>
          </a:prstGeom>
          <a:noFill/>
        </p:spPr>
        <p:txBody>
          <a:bodyPr wrap="none" rtlCol="0">
            <a:spAutoFit/>
          </a:bodyPr>
          <a:lstStyle/>
          <a:p>
            <a:r>
              <a:rPr lang="zh-CN" altLang="en-US" sz="3200" b="1" dirty="0">
                <a:solidFill>
                  <a:srgbClr val="FF0000"/>
                </a:solidFill>
              </a:rPr>
              <a:t>死锁产生的原因</a:t>
            </a:r>
            <a:endParaRPr lang="en-US" altLang="zh-CN" sz="3200" b="1" dirty="0">
              <a:solidFill>
                <a:srgbClr val="FF0000"/>
              </a:solidFill>
            </a:endParaRPr>
          </a:p>
        </p:txBody>
      </p:sp>
      <p:sp>
        <p:nvSpPr>
          <p:cNvPr id="27" name="文本框 26">
            <a:extLst>
              <a:ext uri="{FF2B5EF4-FFF2-40B4-BE49-F238E27FC236}">
                <a16:creationId xmlns:a16="http://schemas.microsoft.com/office/drawing/2014/main" id="{D560293A-914C-4830-BEDD-82B46AF8E9D4}"/>
              </a:ext>
            </a:extLst>
          </p:cNvPr>
          <p:cNvSpPr txBox="1"/>
          <p:nvPr/>
        </p:nvSpPr>
        <p:spPr>
          <a:xfrm>
            <a:off x="831834" y="1900445"/>
            <a:ext cx="10528331" cy="334982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死锁产生的原因是</a:t>
            </a:r>
            <a:r>
              <a:rPr lang="zh-CN" altLang="en-US" sz="2400" b="1" dirty="0">
                <a:solidFill>
                  <a:srgbClr val="FF0000"/>
                </a:solidFill>
              </a:rPr>
              <a:t>系统资源不足</a:t>
            </a:r>
            <a:r>
              <a:rPr lang="zh-CN" altLang="en-US" sz="2400" b="1" dirty="0"/>
              <a:t>和</a:t>
            </a:r>
            <a:r>
              <a:rPr lang="zh-CN" altLang="en-US" sz="2400" b="1" dirty="0">
                <a:solidFill>
                  <a:srgbClr val="FF0000"/>
                </a:solidFill>
              </a:rPr>
              <a:t>进程推进顺序不当</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系统资源不足是产生死锁的</a:t>
            </a:r>
            <a:r>
              <a:rPr lang="zh-CN" altLang="en-US" sz="2400" b="1" dirty="0">
                <a:solidFill>
                  <a:srgbClr val="FF0000"/>
                </a:solidFill>
              </a:rPr>
              <a:t>根本原因</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t>设计操作系统的目的就是使并发进程共享系统资源</a:t>
            </a:r>
            <a:endParaRPr lang="en-US" altLang="zh-CN" sz="2400" b="1" dirty="0"/>
          </a:p>
          <a:p>
            <a:pPr marL="342900" indent="-342900" algn="l">
              <a:lnSpc>
                <a:spcPct val="150000"/>
              </a:lnSpc>
              <a:buFont typeface="Wingdings" panose="05000000000000000000" pitchFamily="2" charset="2"/>
              <a:buChar char="Ø"/>
            </a:pPr>
            <a:r>
              <a:rPr lang="zh-CN" altLang="en-US" sz="2400" b="1" dirty="0"/>
              <a:t>进程推进顺序不当是产生死锁的</a:t>
            </a:r>
            <a:r>
              <a:rPr lang="zh-CN" altLang="en-US" sz="2400" b="1" dirty="0">
                <a:solidFill>
                  <a:srgbClr val="FF0000"/>
                </a:solidFill>
              </a:rPr>
              <a:t>重要原因</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t>当系统资源刚好够进程使用时，进程的顺序推进不当就很容易导致进程彼此占有对方的资源，从而导致死锁</a:t>
            </a:r>
            <a:endParaRPr lang="en-US" altLang="zh-CN" sz="2400" b="1" dirty="0"/>
          </a:p>
        </p:txBody>
      </p:sp>
    </p:spTree>
    <p:extLst>
      <p:ext uri="{BB962C8B-B14F-4D97-AF65-F5344CB8AC3E}">
        <p14:creationId xmlns:p14="http://schemas.microsoft.com/office/powerpoint/2010/main" val="2436659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467616" cy="584775"/>
          </a:xfrm>
          <a:prstGeom prst="rect">
            <a:avLst/>
          </a:prstGeom>
          <a:noFill/>
        </p:spPr>
        <p:txBody>
          <a:bodyPr wrap="none" rtlCol="0">
            <a:spAutoFit/>
          </a:bodyPr>
          <a:lstStyle/>
          <a:p>
            <a:r>
              <a:rPr lang="zh-CN" altLang="en-US" sz="3200" b="1" dirty="0">
                <a:solidFill>
                  <a:srgbClr val="FF0000"/>
                </a:solidFill>
              </a:rPr>
              <a:t>死锁产生必要条件</a:t>
            </a:r>
            <a:endParaRPr lang="en-US" altLang="zh-CN" sz="3200" b="1" dirty="0">
              <a:solidFill>
                <a:srgbClr val="FF0000"/>
              </a:solidFill>
            </a:endParaRPr>
          </a:p>
        </p:txBody>
      </p:sp>
      <p:sp>
        <p:nvSpPr>
          <p:cNvPr id="9" name="文本框 8">
            <a:extLst>
              <a:ext uri="{FF2B5EF4-FFF2-40B4-BE49-F238E27FC236}">
                <a16:creationId xmlns:a16="http://schemas.microsoft.com/office/drawing/2014/main" id="{0288832C-47ED-4D20-BF13-7D916ECF3FE4}"/>
              </a:ext>
            </a:extLst>
          </p:cNvPr>
          <p:cNvSpPr txBox="1"/>
          <p:nvPr/>
        </p:nvSpPr>
        <p:spPr>
          <a:xfrm>
            <a:off x="831834" y="1626497"/>
            <a:ext cx="10528331" cy="491948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800" b="1" dirty="0">
                <a:solidFill>
                  <a:srgbClr val="FF0000"/>
                </a:solidFill>
              </a:rPr>
              <a:t>互斥条件</a:t>
            </a:r>
            <a:r>
              <a:rPr lang="zh-CN" altLang="en-US" sz="2400" b="1" dirty="0"/>
              <a:t>：进程要求对所分配的资源进行排他控制，即在一段时间内，某种资源仅为一个进程所占有。</a:t>
            </a:r>
            <a:endParaRPr lang="en-US" altLang="zh-CN" sz="2400" b="1" dirty="0"/>
          </a:p>
          <a:p>
            <a:pPr marL="342900" indent="-342900">
              <a:lnSpc>
                <a:spcPct val="150000"/>
              </a:lnSpc>
              <a:buFont typeface="Wingdings" panose="05000000000000000000" pitchFamily="2" charset="2"/>
              <a:buChar char="Ø"/>
            </a:pPr>
            <a:r>
              <a:rPr lang="zh-CN" altLang="en-US" sz="2800" b="1" dirty="0">
                <a:solidFill>
                  <a:srgbClr val="FF0000"/>
                </a:solidFill>
              </a:rPr>
              <a:t>不剥夺条件</a:t>
            </a:r>
            <a:r>
              <a:rPr lang="zh-CN" altLang="en-US" sz="2400" b="1" dirty="0"/>
              <a:t>：进程所获得的资源在未使用完毕之前，不能被其他进程强行夺走，即只能由获得资源的进程自己释放</a:t>
            </a:r>
            <a:endParaRPr lang="en-US" altLang="zh-CN" sz="2400" b="1" dirty="0"/>
          </a:p>
          <a:p>
            <a:pPr marL="342900" indent="-342900">
              <a:lnSpc>
                <a:spcPct val="150000"/>
              </a:lnSpc>
              <a:buFont typeface="Wingdings" panose="05000000000000000000" pitchFamily="2" charset="2"/>
              <a:buChar char="Ø"/>
            </a:pPr>
            <a:r>
              <a:rPr lang="zh-CN" altLang="en-US" sz="2800" b="1" dirty="0">
                <a:solidFill>
                  <a:srgbClr val="FF0000"/>
                </a:solidFill>
              </a:rPr>
              <a:t>请求与保持条件（部分分配条件）</a:t>
            </a:r>
            <a:r>
              <a:rPr lang="zh-CN" altLang="en-US" sz="2400" b="1" dirty="0"/>
              <a:t>：每次进程申请他所需要的一部分资源，等待分配新资源的同时，进程继续占有已分配的资源。</a:t>
            </a:r>
            <a:endParaRPr lang="en-US" altLang="zh-CN" sz="2400" b="1" dirty="0"/>
          </a:p>
          <a:p>
            <a:pPr marL="342900" indent="-342900">
              <a:lnSpc>
                <a:spcPct val="150000"/>
              </a:lnSpc>
              <a:buFont typeface="Wingdings" panose="05000000000000000000" pitchFamily="2" charset="2"/>
              <a:buChar char="Ø"/>
            </a:pPr>
            <a:r>
              <a:rPr lang="zh-CN" altLang="en-US" sz="2800" b="1" dirty="0">
                <a:solidFill>
                  <a:srgbClr val="FF0000"/>
                </a:solidFill>
              </a:rPr>
              <a:t>环路等待条件</a:t>
            </a:r>
            <a:r>
              <a:rPr lang="zh-CN" altLang="en-US" sz="2400" b="1" dirty="0"/>
              <a:t>：存在一种进程资源的循环等待链，而链中的每一个进程已经获得的资源同时被链中的下一个进程请求。</a:t>
            </a:r>
            <a:endParaRPr lang="en-US" altLang="zh-CN" sz="2400" b="1" dirty="0"/>
          </a:p>
        </p:txBody>
      </p:sp>
    </p:spTree>
    <p:extLst>
      <p:ext uri="{BB962C8B-B14F-4D97-AF65-F5344CB8AC3E}">
        <p14:creationId xmlns:p14="http://schemas.microsoft.com/office/powerpoint/2010/main" val="3026781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资源分配图</a:t>
            </a:r>
            <a:endParaRPr lang="en-US" altLang="zh-CN" sz="3200" b="1" dirty="0">
              <a:solidFill>
                <a:srgbClr val="FF0000"/>
              </a:solidFill>
            </a:endParaRPr>
          </a:p>
        </p:txBody>
      </p:sp>
      <p:sp>
        <p:nvSpPr>
          <p:cNvPr id="27" name="文本框 26">
            <a:extLst>
              <a:ext uri="{FF2B5EF4-FFF2-40B4-BE49-F238E27FC236}">
                <a16:creationId xmlns:a16="http://schemas.microsoft.com/office/drawing/2014/main" id="{D560293A-914C-4830-BEDD-82B46AF8E9D4}"/>
              </a:ext>
            </a:extLst>
          </p:cNvPr>
          <p:cNvSpPr txBox="1"/>
          <p:nvPr/>
        </p:nvSpPr>
        <p:spPr>
          <a:xfrm>
            <a:off x="1038539" y="1630142"/>
            <a:ext cx="8105093" cy="3996159"/>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描述资源和进程间的</a:t>
            </a:r>
            <a:r>
              <a:rPr lang="zh-CN" altLang="en-US" sz="2400" b="1" dirty="0">
                <a:solidFill>
                  <a:srgbClr val="FF0000"/>
                </a:solidFill>
              </a:rPr>
              <a:t>分配</a:t>
            </a:r>
            <a:r>
              <a:rPr lang="zh-CN" altLang="en-US" sz="2400" b="1" dirty="0"/>
              <a:t>和</a:t>
            </a:r>
            <a:r>
              <a:rPr lang="zh-CN" altLang="en-US" sz="2400" b="1" dirty="0">
                <a:solidFill>
                  <a:srgbClr val="FF0000"/>
                </a:solidFill>
              </a:rPr>
              <a:t>占用</a:t>
            </a:r>
            <a:r>
              <a:rPr lang="zh-CN" altLang="en-US" sz="2400" b="1" dirty="0"/>
              <a:t>关系的</a:t>
            </a:r>
            <a:r>
              <a:rPr lang="zh-CN" altLang="en-US" sz="2400" b="1" dirty="0">
                <a:solidFill>
                  <a:srgbClr val="FF0000"/>
                </a:solidFill>
              </a:rPr>
              <a:t>有向图</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t>两类结点</a:t>
            </a:r>
            <a:endParaRPr lang="en-US" altLang="zh-CN" sz="2400" b="1" dirty="0"/>
          </a:p>
          <a:p>
            <a:pPr marL="1257277" lvl="2" indent="-342900">
              <a:lnSpc>
                <a:spcPct val="150000"/>
              </a:lnSpc>
              <a:buFont typeface="Wingdings" panose="05000000000000000000" pitchFamily="2" charset="2"/>
              <a:buChar char="Ø"/>
            </a:pPr>
            <a:r>
              <a:rPr lang="zh-CN" altLang="en-US" sz="2400" b="1" dirty="0"/>
              <a:t>系统中所有的进程：</a:t>
            </a:r>
            <a:r>
              <a:rPr lang="en-US" altLang="zh-CN" sz="2400" b="1" dirty="0"/>
              <a:t>P = { P</a:t>
            </a:r>
            <a:r>
              <a:rPr lang="en-US" altLang="zh-CN" sz="2400" b="1" baseline="-25000" dirty="0"/>
              <a:t>1</a:t>
            </a:r>
            <a:r>
              <a:rPr lang="en-US" altLang="zh-CN" sz="2400" b="1" dirty="0"/>
              <a:t>, P</a:t>
            </a:r>
            <a:r>
              <a:rPr lang="en-US" altLang="zh-CN" sz="2400" b="1" baseline="-25000" dirty="0"/>
              <a:t>2</a:t>
            </a:r>
            <a:r>
              <a:rPr lang="en-US" altLang="zh-CN" sz="2400" b="1" dirty="0"/>
              <a:t>, …, </a:t>
            </a:r>
            <a:r>
              <a:rPr lang="en-US" altLang="zh-CN" sz="2400" b="1" dirty="0" err="1"/>
              <a:t>P</a:t>
            </a:r>
            <a:r>
              <a:rPr lang="en-US" altLang="zh-CN" sz="2400" b="1" baseline="-25000" dirty="0" err="1"/>
              <a:t>n</a:t>
            </a:r>
            <a:r>
              <a:rPr lang="en-US" altLang="zh-CN" sz="2400" b="1" dirty="0"/>
              <a:t> }</a:t>
            </a:r>
            <a:endParaRPr lang="en-US" altLang="zh-CN" sz="3200" b="1" dirty="0"/>
          </a:p>
          <a:p>
            <a:pPr marL="1257277" lvl="2" indent="-342900">
              <a:lnSpc>
                <a:spcPct val="150000"/>
              </a:lnSpc>
              <a:buFont typeface="Wingdings" panose="05000000000000000000" pitchFamily="2" charset="2"/>
              <a:buChar char="Ø"/>
            </a:pPr>
            <a:r>
              <a:rPr lang="zh-CN" altLang="en-US" sz="2400" b="1" dirty="0"/>
              <a:t>系统中所有的资源：</a:t>
            </a:r>
            <a:r>
              <a:rPr lang="en-US" altLang="zh-CN" sz="2400" b="1" dirty="0"/>
              <a:t>R = { R</a:t>
            </a:r>
            <a:r>
              <a:rPr lang="en-US" altLang="zh-CN" sz="2400" b="1" baseline="-25000" dirty="0"/>
              <a:t>1</a:t>
            </a:r>
            <a:r>
              <a:rPr lang="en-US" altLang="zh-CN" sz="2400" b="1" dirty="0"/>
              <a:t>, R</a:t>
            </a:r>
            <a:r>
              <a:rPr lang="en-US" altLang="zh-CN" sz="2400" b="1" baseline="-25000" dirty="0"/>
              <a:t>2</a:t>
            </a:r>
            <a:r>
              <a:rPr lang="en-US" altLang="zh-CN" sz="2400" b="1" dirty="0"/>
              <a:t>, …, R</a:t>
            </a:r>
            <a:r>
              <a:rPr lang="en-US" altLang="zh-CN" sz="2400" b="1" baseline="-25000" dirty="0"/>
              <a:t>m</a:t>
            </a:r>
            <a:r>
              <a:rPr lang="en-US" altLang="zh-CN" sz="2400" b="1" dirty="0"/>
              <a:t> }</a:t>
            </a:r>
            <a:endParaRPr lang="en-US" altLang="zh-CN" sz="3200" b="1" dirty="0"/>
          </a:p>
          <a:p>
            <a:pPr marL="800089" lvl="1" indent="-342900">
              <a:lnSpc>
                <a:spcPct val="150000"/>
              </a:lnSpc>
              <a:buFont typeface="Wingdings" panose="05000000000000000000" pitchFamily="2" charset="2"/>
              <a:buChar char="Ø"/>
            </a:pPr>
            <a:r>
              <a:rPr lang="zh-CN" altLang="en-US" sz="2400" b="1" dirty="0"/>
              <a:t>两类有向边</a:t>
            </a:r>
            <a:endParaRPr lang="en-US" altLang="zh-CN" sz="2400" b="1" dirty="0"/>
          </a:p>
          <a:p>
            <a:pPr marL="1257277" lvl="2" indent="-342900">
              <a:lnSpc>
                <a:spcPct val="150000"/>
              </a:lnSpc>
              <a:buFont typeface="Wingdings" panose="05000000000000000000" pitchFamily="2" charset="2"/>
              <a:buChar char="Ø"/>
            </a:pPr>
            <a:r>
              <a:rPr lang="zh-CN" altLang="en-US" sz="2400" b="1" dirty="0"/>
              <a:t>资源请求边：进程 </a:t>
            </a:r>
            <a:r>
              <a:rPr lang="en-US" altLang="zh-CN" sz="2400" b="1" dirty="0"/>
              <a:t>P</a:t>
            </a:r>
            <a:r>
              <a:rPr lang="en-US" altLang="zh-CN" sz="2400" b="1" baseline="-25000" dirty="0"/>
              <a:t>i </a:t>
            </a:r>
            <a:r>
              <a:rPr lang="zh-CN" altLang="en-US" sz="2400" b="1" dirty="0"/>
              <a:t>请求资源</a:t>
            </a:r>
            <a:r>
              <a:rPr lang="en-US" altLang="zh-CN" sz="2400" b="1" dirty="0" err="1"/>
              <a:t>R</a:t>
            </a:r>
            <a:r>
              <a:rPr lang="en-US" altLang="zh-CN" sz="2400" b="1" baseline="-25000" dirty="0" err="1"/>
              <a:t>j</a:t>
            </a:r>
            <a:r>
              <a:rPr lang="en-US" altLang="zh-CN" sz="2400" b="1" baseline="-25000" dirty="0"/>
              <a:t> </a:t>
            </a:r>
            <a:r>
              <a:rPr lang="zh-CN" altLang="en-US" sz="2400" b="1" dirty="0"/>
              <a:t>：</a:t>
            </a:r>
            <a:r>
              <a:rPr lang="en-US" altLang="zh-CN" sz="2400" b="1" dirty="0"/>
              <a:t> P</a:t>
            </a:r>
            <a:r>
              <a:rPr lang="en-US" altLang="zh-CN" sz="2400" b="1" baseline="-25000" dirty="0"/>
              <a:t>i</a:t>
            </a:r>
            <a:r>
              <a:rPr lang="zh-CN" altLang="en-US" sz="2400" b="1" dirty="0"/>
              <a:t>→</a:t>
            </a:r>
            <a:r>
              <a:rPr lang="en-US" altLang="zh-CN" sz="2400" b="1" dirty="0" err="1"/>
              <a:t>R</a:t>
            </a:r>
            <a:r>
              <a:rPr lang="en-US" altLang="zh-CN" sz="2400" b="1" baseline="-25000" dirty="0" err="1"/>
              <a:t>j</a:t>
            </a:r>
            <a:r>
              <a:rPr lang="en-US" altLang="zh-CN" sz="2400" b="1" baseline="-25000" dirty="0"/>
              <a:t> </a:t>
            </a:r>
            <a:endParaRPr lang="en-US" altLang="zh-CN" sz="2400" b="1" dirty="0"/>
          </a:p>
          <a:p>
            <a:pPr marL="1257277" lvl="2" indent="-342900">
              <a:lnSpc>
                <a:spcPct val="150000"/>
              </a:lnSpc>
              <a:buFont typeface="Wingdings" panose="05000000000000000000" pitchFamily="2" charset="2"/>
              <a:buChar char="Ø"/>
            </a:pPr>
            <a:r>
              <a:rPr lang="zh-CN" altLang="en-US" sz="2400" b="1" dirty="0"/>
              <a:t>资源分配边：资源 </a:t>
            </a:r>
            <a:r>
              <a:rPr lang="en-US" altLang="zh-CN" sz="2400" b="1" dirty="0" err="1"/>
              <a:t>R</a:t>
            </a:r>
            <a:r>
              <a:rPr lang="en-US" altLang="zh-CN" sz="2400" b="1" baseline="-25000" dirty="0" err="1"/>
              <a:t>j</a:t>
            </a:r>
            <a:r>
              <a:rPr lang="zh-CN" altLang="en-US" sz="2400" b="1" dirty="0"/>
              <a:t> 已经分配给进程 </a:t>
            </a:r>
            <a:r>
              <a:rPr lang="en-US" altLang="zh-CN" sz="2400" b="1" dirty="0"/>
              <a:t>P</a:t>
            </a:r>
            <a:r>
              <a:rPr lang="en-US" altLang="zh-CN" sz="2400" b="1" baseline="-25000" dirty="0"/>
              <a:t>i</a:t>
            </a:r>
            <a:r>
              <a:rPr lang="zh-CN" altLang="en-US" sz="2400" b="1" dirty="0"/>
              <a:t> ：</a:t>
            </a:r>
            <a:r>
              <a:rPr lang="en-US" altLang="zh-CN" sz="2400" b="1" dirty="0"/>
              <a:t> </a:t>
            </a:r>
            <a:r>
              <a:rPr lang="en-US" altLang="zh-CN" sz="2400" b="1" dirty="0" err="1"/>
              <a:t>R</a:t>
            </a:r>
            <a:r>
              <a:rPr lang="en-US" altLang="zh-CN" sz="2400" b="1" baseline="-25000" dirty="0" err="1"/>
              <a:t>j</a:t>
            </a:r>
            <a:r>
              <a:rPr lang="en-US" altLang="zh-CN" sz="2400" b="1" baseline="-25000" dirty="0"/>
              <a:t> </a:t>
            </a:r>
            <a:r>
              <a:rPr lang="zh-CN" altLang="en-US" sz="2400" b="1" dirty="0"/>
              <a:t>→</a:t>
            </a:r>
            <a:r>
              <a:rPr lang="en-US" altLang="zh-CN" sz="2400" b="1" dirty="0"/>
              <a:t> P</a:t>
            </a:r>
            <a:r>
              <a:rPr lang="en-US" altLang="zh-CN" sz="2400" b="1" baseline="-25000" dirty="0"/>
              <a:t>i</a:t>
            </a:r>
            <a:endParaRPr lang="en-US" altLang="zh-CN" sz="2400" b="1" dirty="0"/>
          </a:p>
        </p:txBody>
      </p:sp>
      <p:grpSp>
        <p:nvGrpSpPr>
          <p:cNvPr id="9" name="组合 8">
            <a:extLst>
              <a:ext uri="{FF2B5EF4-FFF2-40B4-BE49-F238E27FC236}">
                <a16:creationId xmlns:a16="http://schemas.microsoft.com/office/drawing/2014/main" id="{22435BF7-381F-43BD-8A67-7518279E6598}"/>
              </a:ext>
            </a:extLst>
          </p:cNvPr>
          <p:cNvGrpSpPr/>
          <p:nvPr/>
        </p:nvGrpSpPr>
        <p:grpSpPr>
          <a:xfrm>
            <a:off x="9545476" y="2878149"/>
            <a:ext cx="1409185" cy="495300"/>
            <a:chOff x="5945417" y="1558918"/>
            <a:chExt cx="1409185" cy="495300"/>
          </a:xfrm>
        </p:grpSpPr>
        <p:sp>
          <p:nvSpPr>
            <p:cNvPr id="10" name="内容占位符 2">
              <a:extLst>
                <a:ext uri="{FF2B5EF4-FFF2-40B4-BE49-F238E27FC236}">
                  <a16:creationId xmlns:a16="http://schemas.microsoft.com/office/drawing/2014/main" id="{BE653711-5B58-499F-967A-B52698693B23}"/>
                </a:ext>
              </a:extLst>
            </p:cNvPr>
            <p:cNvSpPr txBox="1">
              <a:spLocks/>
            </p:cNvSpPr>
            <p:nvPr/>
          </p:nvSpPr>
          <p:spPr>
            <a:xfrm>
              <a:off x="6497346" y="1592254"/>
              <a:ext cx="857256"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269875" marR="0" lvl="0" indent="-269875" algn="l" defTabSz="914400" rtl="0" eaLnBrk="1" fontAlgn="auto" latinLnBrk="0" hangingPunct="1">
                <a:lnSpc>
                  <a:spcPct val="100000"/>
                </a:lnSpc>
                <a:spcBef>
                  <a:spcPct val="20000"/>
                </a:spcBef>
                <a:spcAft>
                  <a:spcPts val="0"/>
                </a:spcAft>
                <a:buClrTx/>
                <a:buSzTx/>
                <a:buFont typeface="Arial" pitchFamily="34" charset="0"/>
                <a:buNone/>
                <a:tabLst/>
                <a:defRPr/>
              </a:pPr>
              <a:r>
                <a:rPr lang="zh-CN" altLang="en-US" sz="2400" dirty="0"/>
                <a:t>进程</a:t>
              </a:r>
            </a:p>
          </p:txBody>
        </p:sp>
        <p:sp>
          <p:nvSpPr>
            <p:cNvPr id="11" name="Oval 4">
              <a:extLst>
                <a:ext uri="{FF2B5EF4-FFF2-40B4-BE49-F238E27FC236}">
                  <a16:creationId xmlns:a16="http://schemas.microsoft.com/office/drawing/2014/main" id="{DC122492-9851-4878-A160-06B18E2FBC56}"/>
                </a:ext>
              </a:extLst>
            </p:cNvPr>
            <p:cNvSpPr>
              <a:spLocks noChangeArrowheads="1"/>
            </p:cNvSpPr>
            <p:nvPr/>
          </p:nvSpPr>
          <p:spPr bwMode="auto">
            <a:xfrm>
              <a:off x="5945417" y="1558918"/>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eaLnBrk="1" hangingPunct="1">
                <a:buFont typeface="Monotype Sorts" charset="0"/>
                <a:buNone/>
              </a:pPr>
              <a:endParaRPr lang="zh-CN" altLang="en-US" sz="2400"/>
            </a:p>
          </p:txBody>
        </p:sp>
      </p:grpSp>
      <p:grpSp>
        <p:nvGrpSpPr>
          <p:cNvPr id="12" name="组合 11">
            <a:extLst>
              <a:ext uri="{FF2B5EF4-FFF2-40B4-BE49-F238E27FC236}">
                <a16:creationId xmlns:a16="http://schemas.microsoft.com/office/drawing/2014/main" id="{7DECD5EF-6F0B-43AA-B4D2-92F3EF767B1B}"/>
              </a:ext>
            </a:extLst>
          </p:cNvPr>
          <p:cNvGrpSpPr/>
          <p:nvPr/>
        </p:nvGrpSpPr>
        <p:grpSpPr>
          <a:xfrm>
            <a:off x="8896904" y="3652141"/>
            <a:ext cx="3161542" cy="449297"/>
            <a:chOff x="5959710" y="2274841"/>
            <a:chExt cx="2680776" cy="449297"/>
          </a:xfrm>
        </p:grpSpPr>
        <p:sp>
          <p:nvSpPr>
            <p:cNvPr id="13" name="内容占位符 2">
              <a:extLst>
                <a:ext uri="{FF2B5EF4-FFF2-40B4-BE49-F238E27FC236}">
                  <a16:creationId xmlns:a16="http://schemas.microsoft.com/office/drawing/2014/main" id="{3910D8FF-2A72-4DD5-9F28-CECC6AC5E9AE}"/>
                </a:ext>
              </a:extLst>
            </p:cNvPr>
            <p:cNvSpPr txBox="1">
              <a:spLocks/>
            </p:cNvSpPr>
            <p:nvPr/>
          </p:nvSpPr>
          <p:spPr>
            <a:xfrm>
              <a:off x="6497346" y="2274841"/>
              <a:ext cx="2143140"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0">
                <a:spcBef>
                  <a:spcPct val="20000"/>
                </a:spcBef>
              </a:pPr>
              <a:r>
                <a:rPr lang="zh-CN" altLang="en-US" sz="2400" dirty="0"/>
                <a:t>有</a:t>
              </a:r>
              <a:r>
                <a:rPr lang="en-US" altLang="zh-CN" sz="2400" dirty="0"/>
                <a:t>4</a:t>
              </a:r>
              <a:r>
                <a:rPr lang="zh-CN" altLang="en-US" sz="2400" dirty="0"/>
                <a:t>个实例的资源</a:t>
              </a:r>
            </a:p>
          </p:txBody>
        </p:sp>
        <p:grpSp>
          <p:nvGrpSpPr>
            <p:cNvPr id="14" name="组 9">
              <a:extLst>
                <a:ext uri="{FF2B5EF4-FFF2-40B4-BE49-F238E27FC236}">
                  <a16:creationId xmlns:a16="http://schemas.microsoft.com/office/drawing/2014/main" id="{1F9C6922-C1A7-4E24-AAA8-94C165FC8B71}"/>
                </a:ext>
              </a:extLst>
            </p:cNvPr>
            <p:cNvGrpSpPr/>
            <p:nvPr/>
          </p:nvGrpSpPr>
          <p:grpSpPr>
            <a:xfrm>
              <a:off x="5959710" y="2305038"/>
              <a:ext cx="438150" cy="419100"/>
              <a:chOff x="1808218" y="1873238"/>
              <a:chExt cx="438150" cy="419100"/>
            </a:xfrm>
          </p:grpSpPr>
          <p:sp>
            <p:nvSpPr>
              <p:cNvPr id="15" name="Rectangle 6">
                <a:extLst>
                  <a:ext uri="{FF2B5EF4-FFF2-40B4-BE49-F238E27FC236}">
                    <a16:creationId xmlns:a16="http://schemas.microsoft.com/office/drawing/2014/main" id="{02FD4ADF-0CD0-47A1-9C67-E5A7AABA8AB6}"/>
                  </a:ext>
                </a:extLst>
              </p:cNvPr>
              <p:cNvSpPr>
                <a:spLocks noChangeArrowheads="1"/>
              </p:cNvSpPr>
              <p:nvPr/>
            </p:nvSpPr>
            <p:spPr bwMode="auto">
              <a:xfrm>
                <a:off x="1808218" y="1873238"/>
                <a:ext cx="438150" cy="4191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sz="2400"/>
              </a:p>
            </p:txBody>
          </p:sp>
          <p:grpSp>
            <p:nvGrpSpPr>
              <p:cNvPr id="16" name="组 6">
                <a:extLst>
                  <a:ext uri="{FF2B5EF4-FFF2-40B4-BE49-F238E27FC236}">
                    <a16:creationId xmlns:a16="http://schemas.microsoft.com/office/drawing/2014/main" id="{C8FC28A2-2B4A-4F12-A115-527F19D6D2E3}"/>
                  </a:ext>
                </a:extLst>
              </p:cNvPr>
              <p:cNvGrpSpPr/>
              <p:nvPr/>
            </p:nvGrpSpPr>
            <p:grpSpPr>
              <a:xfrm>
                <a:off x="1907704" y="1959694"/>
                <a:ext cx="252016" cy="252016"/>
                <a:chOff x="683568" y="1707654"/>
                <a:chExt cx="252016" cy="252016"/>
              </a:xfrm>
            </p:grpSpPr>
            <p:sp>
              <p:nvSpPr>
                <p:cNvPr id="17" name="椭圆 16">
                  <a:extLst>
                    <a:ext uri="{FF2B5EF4-FFF2-40B4-BE49-F238E27FC236}">
                      <a16:creationId xmlns:a16="http://schemas.microsoft.com/office/drawing/2014/main" id="{D11B0A73-FF6F-41E1-B5F9-8890812A23AF}"/>
                    </a:ext>
                  </a:extLst>
                </p:cNvPr>
                <p:cNvSpPr>
                  <a:spLocks noChangeAspect="1"/>
                </p:cNvSpPr>
                <p:nvPr/>
              </p:nvSpPr>
              <p:spPr>
                <a:xfrm>
                  <a:off x="683568" y="1707654"/>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8" name="椭圆 17">
                  <a:extLst>
                    <a:ext uri="{FF2B5EF4-FFF2-40B4-BE49-F238E27FC236}">
                      <a16:creationId xmlns:a16="http://schemas.microsoft.com/office/drawing/2014/main" id="{E94E28E7-79EC-433A-903A-8C0696D12762}"/>
                    </a:ext>
                  </a:extLst>
                </p:cNvPr>
                <p:cNvSpPr>
                  <a:spLocks noChangeAspect="1"/>
                </p:cNvSpPr>
                <p:nvPr/>
              </p:nvSpPr>
              <p:spPr>
                <a:xfrm>
                  <a:off x="827584" y="1851670"/>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9" name="椭圆 18">
                  <a:extLst>
                    <a:ext uri="{FF2B5EF4-FFF2-40B4-BE49-F238E27FC236}">
                      <a16:creationId xmlns:a16="http://schemas.microsoft.com/office/drawing/2014/main" id="{40C69F80-C81D-4856-8901-4667A892A6D2}"/>
                    </a:ext>
                  </a:extLst>
                </p:cNvPr>
                <p:cNvSpPr>
                  <a:spLocks noChangeAspect="1"/>
                </p:cNvSpPr>
                <p:nvPr/>
              </p:nvSpPr>
              <p:spPr>
                <a:xfrm>
                  <a:off x="827584" y="1707654"/>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0" name="椭圆 19">
                  <a:extLst>
                    <a:ext uri="{FF2B5EF4-FFF2-40B4-BE49-F238E27FC236}">
                      <a16:creationId xmlns:a16="http://schemas.microsoft.com/office/drawing/2014/main" id="{B0481DAD-EDAE-4DCE-A0E3-82E39F0A7C51}"/>
                    </a:ext>
                  </a:extLst>
                </p:cNvPr>
                <p:cNvSpPr>
                  <a:spLocks noChangeAspect="1"/>
                </p:cNvSpPr>
                <p:nvPr/>
              </p:nvSpPr>
              <p:spPr>
                <a:xfrm>
                  <a:off x="683568" y="1851670"/>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grpSp>
        <p:nvGrpSpPr>
          <p:cNvPr id="21" name="组合 20">
            <a:extLst>
              <a:ext uri="{FF2B5EF4-FFF2-40B4-BE49-F238E27FC236}">
                <a16:creationId xmlns:a16="http://schemas.microsoft.com/office/drawing/2014/main" id="{8EBADD47-6D01-4DE0-9DA7-66D8402FD38B}"/>
              </a:ext>
            </a:extLst>
          </p:cNvPr>
          <p:cNvGrpSpPr/>
          <p:nvPr/>
        </p:nvGrpSpPr>
        <p:grpSpPr>
          <a:xfrm>
            <a:off x="1565475" y="5803191"/>
            <a:ext cx="3756356" cy="896511"/>
            <a:chOff x="5123092" y="2940050"/>
            <a:chExt cx="3756356" cy="896511"/>
          </a:xfrm>
        </p:grpSpPr>
        <p:sp>
          <p:nvSpPr>
            <p:cNvPr id="22" name="内容占位符 2">
              <a:extLst>
                <a:ext uri="{FF2B5EF4-FFF2-40B4-BE49-F238E27FC236}">
                  <a16:creationId xmlns:a16="http://schemas.microsoft.com/office/drawing/2014/main" id="{76B78896-0C25-4FD5-ABAD-2D0E75CED9E1}"/>
                </a:ext>
              </a:extLst>
            </p:cNvPr>
            <p:cNvSpPr txBox="1">
              <a:spLocks/>
            </p:cNvSpPr>
            <p:nvPr/>
          </p:nvSpPr>
          <p:spPr>
            <a:xfrm>
              <a:off x="6498284" y="3087652"/>
              <a:ext cx="238116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0">
                <a:spcBef>
                  <a:spcPct val="20000"/>
                </a:spcBef>
              </a:pPr>
              <a:r>
                <a:rPr kumimoji="0" lang="en-US" altLang="zh-CN"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rPr>
                <a:t>P</a:t>
              </a:r>
              <a:r>
                <a:rPr kumimoji="0" lang="en-US" altLang="zh-CN" sz="2400" b="1" i="0" u="none" strike="noStrike" kern="1200" cap="none" spc="0" normalizeH="0" baseline="-25000" noProof="0" dirty="0">
                  <a:ln>
                    <a:noFill/>
                  </a:ln>
                  <a:solidFill>
                    <a:srgbClr val="11576A"/>
                  </a:solidFill>
                  <a:effectLst/>
                  <a:uLnTx/>
                  <a:uFillTx/>
                  <a:latin typeface="微软雅黑" pitchFamily="34" charset="-122"/>
                  <a:ea typeface="微软雅黑" pitchFamily="34" charset="-122"/>
                  <a:cs typeface="+mn-cs"/>
                </a:rPr>
                <a:t>i</a:t>
              </a:r>
              <a:r>
                <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rPr>
                <a:t>请求</a:t>
              </a:r>
              <a:r>
                <a:rPr kumimoji="0" lang="en-US" altLang="zh-CN" sz="2400" b="1" i="0" u="none" strike="noStrike" kern="1200" cap="none" spc="0" normalizeH="0" baseline="0" noProof="0" dirty="0" err="1">
                  <a:ln>
                    <a:noFill/>
                  </a:ln>
                  <a:solidFill>
                    <a:srgbClr val="11576A"/>
                  </a:solidFill>
                  <a:effectLst/>
                  <a:uLnTx/>
                  <a:uFillTx/>
                  <a:latin typeface="微软雅黑" pitchFamily="34" charset="-122"/>
                  <a:ea typeface="微软雅黑" pitchFamily="34" charset="-122"/>
                  <a:cs typeface="+mn-cs"/>
                </a:rPr>
                <a:t>R</a:t>
              </a:r>
              <a:r>
                <a:rPr kumimoji="0" lang="en-US" altLang="zh-CN" sz="2400" b="1" i="0" u="none" strike="noStrike" kern="1200" cap="none" spc="0" normalizeH="0" baseline="-25000" noProof="0" dirty="0" err="1">
                  <a:ln>
                    <a:noFill/>
                  </a:ln>
                  <a:solidFill>
                    <a:srgbClr val="11576A"/>
                  </a:solidFill>
                  <a:effectLst/>
                  <a:uLnTx/>
                  <a:uFillTx/>
                  <a:latin typeface="微软雅黑" pitchFamily="34" charset="-122"/>
                  <a:ea typeface="微软雅黑" pitchFamily="34" charset="-122"/>
                  <a:cs typeface="+mn-cs"/>
                </a:rPr>
                <a:t>j</a:t>
              </a:r>
              <a:r>
                <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rPr>
                <a:t>实例</a:t>
              </a:r>
            </a:p>
          </p:txBody>
        </p:sp>
        <p:grpSp>
          <p:nvGrpSpPr>
            <p:cNvPr id="23" name="组合 54">
              <a:extLst>
                <a:ext uri="{FF2B5EF4-FFF2-40B4-BE49-F238E27FC236}">
                  <a16:creationId xmlns:a16="http://schemas.microsoft.com/office/drawing/2014/main" id="{74A5CF7E-6796-4389-9CF9-9EDCB846ECB9}"/>
                </a:ext>
              </a:extLst>
            </p:cNvPr>
            <p:cNvGrpSpPr/>
            <p:nvPr/>
          </p:nvGrpSpPr>
          <p:grpSpPr>
            <a:xfrm>
              <a:off x="5123092" y="2940050"/>
              <a:ext cx="1319696" cy="896511"/>
              <a:chOff x="4572000" y="2508250"/>
              <a:chExt cx="1319696" cy="896511"/>
            </a:xfrm>
          </p:grpSpPr>
          <p:sp>
            <p:nvSpPr>
              <p:cNvPr id="32" name="Oval 12">
                <a:extLst>
                  <a:ext uri="{FF2B5EF4-FFF2-40B4-BE49-F238E27FC236}">
                    <a16:creationId xmlns:a16="http://schemas.microsoft.com/office/drawing/2014/main" id="{7F8AE044-45FA-49CD-A358-2C77A53121FE}"/>
                  </a:ext>
                </a:extLst>
              </p:cNvPr>
              <p:cNvSpPr>
                <a:spLocks noChangeArrowheads="1"/>
              </p:cNvSpPr>
              <p:nvPr/>
            </p:nvSpPr>
            <p:spPr bwMode="auto">
              <a:xfrm>
                <a:off x="4572000" y="2508250"/>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sz="2400" b="1" dirty="0">
                    <a:solidFill>
                      <a:srgbClr val="11576A"/>
                    </a:solidFill>
                    <a:latin typeface="+mn-ea"/>
                  </a:rPr>
                  <a:t>P</a:t>
                </a:r>
                <a:r>
                  <a:rPr lang="en-US" altLang="zh-CN" sz="2400" b="1" baseline="-25000" dirty="0">
                    <a:solidFill>
                      <a:srgbClr val="11576A"/>
                    </a:solidFill>
                    <a:latin typeface="+mn-ea"/>
                  </a:rPr>
                  <a:t>i</a:t>
                </a:r>
                <a:endParaRPr lang="en-US" altLang="zh-CN" sz="2400" b="1" dirty="0">
                  <a:solidFill>
                    <a:srgbClr val="11576A"/>
                  </a:solidFill>
                  <a:latin typeface="+mn-ea"/>
                </a:endParaRPr>
              </a:p>
            </p:txBody>
          </p:sp>
          <p:sp>
            <p:nvSpPr>
              <p:cNvPr id="33" name="Line 19">
                <a:extLst>
                  <a:ext uri="{FF2B5EF4-FFF2-40B4-BE49-F238E27FC236}">
                    <a16:creationId xmlns:a16="http://schemas.microsoft.com/office/drawing/2014/main" id="{5AEA5419-131A-48C7-8815-B11870599C8D}"/>
                  </a:ext>
                </a:extLst>
              </p:cNvPr>
              <p:cNvSpPr>
                <a:spLocks noChangeShapeType="1"/>
              </p:cNvSpPr>
              <p:nvPr/>
            </p:nvSpPr>
            <p:spPr bwMode="auto">
              <a:xfrm>
                <a:off x="5076825" y="2774950"/>
                <a:ext cx="304800" cy="0"/>
              </a:xfrm>
              <a:prstGeom prst="line">
                <a:avLst/>
              </a:prstGeom>
              <a:gradFill>
                <a:gsLst>
                  <a:gs pos="100000">
                    <a:srgbClr val="FDD000"/>
                  </a:gs>
                  <a:gs pos="0">
                    <a:srgbClr val="FFF9B1"/>
                  </a:gs>
                  <a:gs pos="100000">
                    <a:schemeClr val="accent1">
                      <a:tint val="23500"/>
                      <a:satMod val="160000"/>
                    </a:schemeClr>
                  </a:gs>
                </a:gsLst>
                <a:lin ang="5400000" scaled="0"/>
              </a:gradFill>
              <a:ln w="38100">
                <a:solidFill>
                  <a:srgbClr val="11576A"/>
                </a:solidFill>
                <a:round/>
                <a:headEnd/>
                <a:tailEnd type="triangle" w="med" len="med"/>
              </a:ln>
            </p:spPr>
            <p:txBody>
              <a:bodyPr wrap="none" anchor="ctr"/>
              <a:lstStyle/>
              <a:p>
                <a:endParaRPr lang="zh-CN" altLang="en-US" sz="2400"/>
              </a:p>
            </p:txBody>
          </p:sp>
          <p:sp>
            <p:nvSpPr>
              <p:cNvPr id="34" name="Text Box 20">
                <a:extLst>
                  <a:ext uri="{FF2B5EF4-FFF2-40B4-BE49-F238E27FC236}">
                    <a16:creationId xmlns:a16="http://schemas.microsoft.com/office/drawing/2014/main" id="{FACDE239-63A9-4328-AE18-866092DF0410}"/>
                  </a:ext>
                </a:extLst>
              </p:cNvPr>
              <p:cNvSpPr txBox="1">
                <a:spLocks noChangeArrowheads="1"/>
              </p:cNvSpPr>
              <p:nvPr/>
            </p:nvSpPr>
            <p:spPr bwMode="auto">
              <a:xfrm>
                <a:off x="5429710" y="2943096"/>
                <a:ext cx="461986" cy="461665"/>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b="1" dirty="0" err="1">
                    <a:solidFill>
                      <a:srgbClr val="11576A"/>
                    </a:solidFill>
                    <a:latin typeface="+mn-ea"/>
                    <a:ea typeface="+mn-ea"/>
                    <a:cs typeface="+mn-cs"/>
                  </a:rPr>
                  <a:t>R</a:t>
                </a:r>
                <a:r>
                  <a:rPr lang="en-US" altLang="zh-CN" b="1" baseline="-25000" dirty="0" err="1">
                    <a:solidFill>
                      <a:srgbClr val="11576A"/>
                    </a:solidFill>
                    <a:latin typeface="+mn-ea"/>
                    <a:ea typeface="+mn-ea"/>
                    <a:cs typeface="+mn-cs"/>
                  </a:rPr>
                  <a:t>j</a:t>
                </a:r>
                <a:endParaRPr lang="en-US" altLang="zh-CN" b="1" baseline="-25000" dirty="0">
                  <a:solidFill>
                    <a:srgbClr val="11576A"/>
                  </a:solidFill>
                  <a:latin typeface="+mn-ea"/>
                  <a:ea typeface="+mn-ea"/>
                  <a:cs typeface="+mn-cs"/>
                </a:endParaRPr>
              </a:p>
            </p:txBody>
          </p:sp>
        </p:grpSp>
        <p:grpSp>
          <p:nvGrpSpPr>
            <p:cNvPr id="24" name="组 55">
              <a:extLst>
                <a:ext uri="{FF2B5EF4-FFF2-40B4-BE49-F238E27FC236}">
                  <a16:creationId xmlns:a16="http://schemas.microsoft.com/office/drawing/2014/main" id="{2D6540B4-904D-4677-B826-2E7E5027BF54}"/>
                </a:ext>
              </a:extLst>
            </p:cNvPr>
            <p:cNvGrpSpPr/>
            <p:nvPr/>
          </p:nvGrpSpPr>
          <p:grpSpPr>
            <a:xfrm>
              <a:off x="5987188" y="3003550"/>
              <a:ext cx="438150" cy="419100"/>
              <a:chOff x="1808218" y="1873238"/>
              <a:chExt cx="438150" cy="419100"/>
            </a:xfrm>
          </p:grpSpPr>
          <p:sp>
            <p:nvSpPr>
              <p:cNvPr id="25" name="Rectangle 6">
                <a:extLst>
                  <a:ext uri="{FF2B5EF4-FFF2-40B4-BE49-F238E27FC236}">
                    <a16:creationId xmlns:a16="http://schemas.microsoft.com/office/drawing/2014/main" id="{ED5A1FF7-1258-4895-8E18-2A34D89843CF}"/>
                  </a:ext>
                </a:extLst>
              </p:cNvPr>
              <p:cNvSpPr>
                <a:spLocks noChangeArrowheads="1"/>
              </p:cNvSpPr>
              <p:nvPr/>
            </p:nvSpPr>
            <p:spPr bwMode="auto">
              <a:xfrm>
                <a:off x="1808218" y="1873238"/>
                <a:ext cx="438150" cy="4191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sz="2400"/>
              </a:p>
            </p:txBody>
          </p:sp>
          <p:grpSp>
            <p:nvGrpSpPr>
              <p:cNvPr id="26" name="组 57">
                <a:extLst>
                  <a:ext uri="{FF2B5EF4-FFF2-40B4-BE49-F238E27FC236}">
                    <a16:creationId xmlns:a16="http://schemas.microsoft.com/office/drawing/2014/main" id="{6D52EC6C-893F-44D1-904D-FF4C4BB456F4}"/>
                  </a:ext>
                </a:extLst>
              </p:cNvPr>
              <p:cNvGrpSpPr/>
              <p:nvPr/>
            </p:nvGrpSpPr>
            <p:grpSpPr>
              <a:xfrm>
                <a:off x="1907704" y="1959694"/>
                <a:ext cx="252016" cy="252016"/>
                <a:chOff x="683568" y="1707654"/>
                <a:chExt cx="252016" cy="252016"/>
              </a:xfrm>
            </p:grpSpPr>
            <p:sp>
              <p:nvSpPr>
                <p:cNvPr id="28" name="椭圆 27">
                  <a:extLst>
                    <a:ext uri="{FF2B5EF4-FFF2-40B4-BE49-F238E27FC236}">
                      <a16:creationId xmlns:a16="http://schemas.microsoft.com/office/drawing/2014/main" id="{869D2556-4782-4AEF-B010-618273AB2F58}"/>
                    </a:ext>
                  </a:extLst>
                </p:cNvPr>
                <p:cNvSpPr>
                  <a:spLocks noChangeAspect="1"/>
                </p:cNvSpPr>
                <p:nvPr/>
              </p:nvSpPr>
              <p:spPr>
                <a:xfrm>
                  <a:off x="683568" y="1707654"/>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9" name="椭圆 28">
                  <a:extLst>
                    <a:ext uri="{FF2B5EF4-FFF2-40B4-BE49-F238E27FC236}">
                      <a16:creationId xmlns:a16="http://schemas.microsoft.com/office/drawing/2014/main" id="{4A955DAF-C6B4-422B-86AD-630900DCB464}"/>
                    </a:ext>
                  </a:extLst>
                </p:cNvPr>
                <p:cNvSpPr>
                  <a:spLocks noChangeAspect="1"/>
                </p:cNvSpPr>
                <p:nvPr/>
              </p:nvSpPr>
              <p:spPr>
                <a:xfrm>
                  <a:off x="827584" y="1851670"/>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 name="椭圆 29">
                  <a:extLst>
                    <a:ext uri="{FF2B5EF4-FFF2-40B4-BE49-F238E27FC236}">
                      <a16:creationId xmlns:a16="http://schemas.microsoft.com/office/drawing/2014/main" id="{7955D43E-1AB7-4D6A-AD8A-65B3AB8D97CB}"/>
                    </a:ext>
                  </a:extLst>
                </p:cNvPr>
                <p:cNvSpPr>
                  <a:spLocks noChangeAspect="1"/>
                </p:cNvSpPr>
                <p:nvPr/>
              </p:nvSpPr>
              <p:spPr>
                <a:xfrm>
                  <a:off x="827584" y="1707654"/>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 name="椭圆 30">
                  <a:extLst>
                    <a:ext uri="{FF2B5EF4-FFF2-40B4-BE49-F238E27FC236}">
                      <a16:creationId xmlns:a16="http://schemas.microsoft.com/office/drawing/2014/main" id="{10CA05BA-D4D5-4468-8F8E-7869151187FE}"/>
                    </a:ext>
                  </a:extLst>
                </p:cNvPr>
                <p:cNvSpPr>
                  <a:spLocks noChangeAspect="1"/>
                </p:cNvSpPr>
                <p:nvPr/>
              </p:nvSpPr>
              <p:spPr>
                <a:xfrm>
                  <a:off x="683568" y="1851670"/>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grpSp>
      <p:grpSp>
        <p:nvGrpSpPr>
          <p:cNvPr id="35" name="组合 34">
            <a:extLst>
              <a:ext uri="{FF2B5EF4-FFF2-40B4-BE49-F238E27FC236}">
                <a16:creationId xmlns:a16="http://schemas.microsoft.com/office/drawing/2014/main" id="{1D396485-F422-4100-BF25-6D4D42C6F404}"/>
              </a:ext>
            </a:extLst>
          </p:cNvPr>
          <p:cNvGrpSpPr/>
          <p:nvPr/>
        </p:nvGrpSpPr>
        <p:grpSpPr>
          <a:xfrm>
            <a:off x="6691891" y="5776553"/>
            <a:ext cx="4644682" cy="867937"/>
            <a:chOff x="5161192" y="3867646"/>
            <a:chExt cx="4644682" cy="867937"/>
          </a:xfrm>
        </p:grpSpPr>
        <p:grpSp>
          <p:nvGrpSpPr>
            <p:cNvPr id="36" name="组 62">
              <a:extLst>
                <a:ext uri="{FF2B5EF4-FFF2-40B4-BE49-F238E27FC236}">
                  <a16:creationId xmlns:a16="http://schemas.microsoft.com/office/drawing/2014/main" id="{203E20B9-9405-41D0-9EEF-F0E316CC2C05}"/>
                </a:ext>
              </a:extLst>
            </p:cNvPr>
            <p:cNvGrpSpPr/>
            <p:nvPr/>
          </p:nvGrpSpPr>
          <p:grpSpPr>
            <a:xfrm>
              <a:off x="5987188" y="3939654"/>
              <a:ext cx="438150" cy="419100"/>
              <a:chOff x="1808218" y="1873238"/>
              <a:chExt cx="438150" cy="419100"/>
            </a:xfrm>
          </p:grpSpPr>
          <p:sp>
            <p:nvSpPr>
              <p:cNvPr id="42" name="Rectangle 6">
                <a:extLst>
                  <a:ext uri="{FF2B5EF4-FFF2-40B4-BE49-F238E27FC236}">
                    <a16:creationId xmlns:a16="http://schemas.microsoft.com/office/drawing/2014/main" id="{883A5D10-17A6-4E17-8AA9-3BE0CBE1A30C}"/>
                  </a:ext>
                </a:extLst>
              </p:cNvPr>
              <p:cNvSpPr>
                <a:spLocks noChangeArrowheads="1"/>
              </p:cNvSpPr>
              <p:nvPr/>
            </p:nvSpPr>
            <p:spPr bwMode="auto">
              <a:xfrm>
                <a:off x="1808218" y="1873238"/>
                <a:ext cx="438150" cy="4191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miter lim="800000"/>
                <a:headEnd/>
                <a:tailEnd/>
              </a:ln>
            </p:spPr>
            <p:txBody>
              <a:bodyPr wrap="none" anchor="ctr"/>
              <a:lstStyle/>
              <a:p>
                <a:pPr eaLnBrk="1" hangingPunct="1">
                  <a:buFont typeface="Monotype Sorts" charset="0"/>
                  <a:buNone/>
                </a:pPr>
                <a:endParaRPr lang="zh-CN" altLang="en-US" sz="2400"/>
              </a:p>
            </p:txBody>
          </p:sp>
          <p:grpSp>
            <p:nvGrpSpPr>
              <p:cNvPr id="43" name="组 64">
                <a:extLst>
                  <a:ext uri="{FF2B5EF4-FFF2-40B4-BE49-F238E27FC236}">
                    <a16:creationId xmlns:a16="http://schemas.microsoft.com/office/drawing/2014/main" id="{A0B4739B-27B3-490D-8C58-ED041B2764EB}"/>
                  </a:ext>
                </a:extLst>
              </p:cNvPr>
              <p:cNvGrpSpPr/>
              <p:nvPr/>
            </p:nvGrpSpPr>
            <p:grpSpPr>
              <a:xfrm>
                <a:off x="1907704" y="1959694"/>
                <a:ext cx="252016" cy="252016"/>
                <a:chOff x="683568" y="1707654"/>
                <a:chExt cx="252016" cy="252016"/>
              </a:xfrm>
            </p:grpSpPr>
            <p:sp>
              <p:nvSpPr>
                <p:cNvPr id="44" name="椭圆 43">
                  <a:extLst>
                    <a:ext uri="{FF2B5EF4-FFF2-40B4-BE49-F238E27FC236}">
                      <a16:creationId xmlns:a16="http://schemas.microsoft.com/office/drawing/2014/main" id="{C12C4ABA-CABB-461D-A1DE-B34327C65024}"/>
                    </a:ext>
                  </a:extLst>
                </p:cNvPr>
                <p:cNvSpPr>
                  <a:spLocks noChangeAspect="1"/>
                </p:cNvSpPr>
                <p:nvPr/>
              </p:nvSpPr>
              <p:spPr>
                <a:xfrm>
                  <a:off x="683568" y="1707654"/>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5" name="椭圆 44">
                  <a:extLst>
                    <a:ext uri="{FF2B5EF4-FFF2-40B4-BE49-F238E27FC236}">
                      <a16:creationId xmlns:a16="http://schemas.microsoft.com/office/drawing/2014/main" id="{0F8E650F-7BCC-4253-B6CE-424659D54285}"/>
                    </a:ext>
                  </a:extLst>
                </p:cNvPr>
                <p:cNvSpPr>
                  <a:spLocks noChangeAspect="1"/>
                </p:cNvSpPr>
                <p:nvPr/>
              </p:nvSpPr>
              <p:spPr>
                <a:xfrm>
                  <a:off x="827584" y="1851670"/>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6" name="椭圆 45">
                  <a:extLst>
                    <a:ext uri="{FF2B5EF4-FFF2-40B4-BE49-F238E27FC236}">
                      <a16:creationId xmlns:a16="http://schemas.microsoft.com/office/drawing/2014/main" id="{A2A73FBB-6A1F-47B5-BE50-CCEB7AC45A3D}"/>
                    </a:ext>
                  </a:extLst>
                </p:cNvPr>
                <p:cNvSpPr>
                  <a:spLocks noChangeAspect="1"/>
                </p:cNvSpPr>
                <p:nvPr/>
              </p:nvSpPr>
              <p:spPr>
                <a:xfrm>
                  <a:off x="827584" y="1707654"/>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7" name="椭圆 46">
                  <a:extLst>
                    <a:ext uri="{FF2B5EF4-FFF2-40B4-BE49-F238E27FC236}">
                      <a16:creationId xmlns:a16="http://schemas.microsoft.com/office/drawing/2014/main" id="{93CAD1D0-CBF4-4EAA-96CB-2A239F8778CC}"/>
                    </a:ext>
                  </a:extLst>
                </p:cNvPr>
                <p:cNvSpPr>
                  <a:spLocks noChangeAspect="1"/>
                </p:cNvSpPr>
                <p:nvPr/>
              </p:nvSpPr>
              <p:spPr>
                <a:xfrm>
                  <a:off x="683568" y="1851670"/>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37" name="内容占位符 2">
              <a:extLst>
                <a:ext uri="{FF2B5EF4-FFF2-40B4-BE49-F238E27FC236}">
                  <a16:creationId xmlns:a16="http://schemas.microsoft.com/office/drawing/2014/main" id="{9B40A1DA-56F2-42E7-B842-3AEDDDE41E68}"/>
                </a:ext>
              </a:extLst>
            </p:cNvPr>
            <p:cNvSpPr txBox="1">
              <a:spLocks/>
            </p:cNvSpPr>
            <p:nvPr/>
          </p:nvSpPr>
          <p:spPr>
            <a:xfrm>
              <a:off x="6498283" y="4018102"/>
              <a:ext cx="3307591"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0">
                <a:spcBef>
                  <a:spcPct val="20000"/>
                </a:spcBef>
              </a:pPr>
              <a:r>
                <a:rPr lang="en-US" altLang="zh-CN" sz="2400" dirty="0"/>
                <a:t>P</a:t>
              </a:r>
              <a:r>
                <a:rPr lang="en-US" altLang="zh-CN" sz="2400" baseline="-25000" dirty="0"/>
                <a:t>i</a:t>
              </a:r>
              <a:r>
                <a:rPr lang="zh-CN" altLang="en-US" sz="2400" dirty="0"/>
                <a:t>已占用</a:t>
              </a:r>
              <a:r>
                <a:rPr lang="en-US" altLang="zh-CN" sz="2400" dirty="0" err="1"/>
                <a:t>R</a:t>
              </a:r>
              <a:r>
                <a:rPr lang="en-US" altLang="zh-CN" sz="2400" baseline="-25000" dirty="0" err="1"/>
                <a:t>j</a:t>
              </a:r>
              <a:r>
                <a:rPr lang="zh-CN" altLang="en-US" sz="2400" dirty="0"/>
                <a:t>的一个实例</a:t>
              </a:r>
              <a:endParaRPr kumimoji="0" lang="zh-CN" altLang="en-US" sz="2400" b="1" i="0" u="none" strike="noStrike" kern="1200" cap="none" spc="0" normalizeH="0" baseline="0" noProof="0" dirty="0">
                <a:ln>
                  <a:noFill/>
                </a:ln>
                <a:solidFill>
                  <a:srgbClr val="11576A"/>
                </a:solidFill>
                <a:effectLst/>
                <a:uLnTx/>
                <a:uFillTx/>
              </a:endParaRPr>
            </a:p>
          </p:txBody>
        </p:sp>
        <p:grpSp>
          <p:nvGrpSpPr>
            <p:cNvPr id="38" name="组合 53">
              <a:extLst>
                <a:ext uri="{FF2B5EF4-FFF2-40B4-BE49-F238E27FC236}">
                  <a16:creationId xmlns:a16="http://schemas.microsoft.com/office/drawing/2014/main" id="{9787EE3E-209E-46A5-B209-946A4C23BA9E}"/>
                </a:ext>
              </a:extLst>
            </p:cNvPr>
            <p:cNvGrpSpPr/>
            <p:nvPr/>
          </p:nvGrpSpPr>
          <p:grpSpPr>
            <a:xfrm>
              <a:off x="5161192" y="3867646"/>
              <a:ext cx="1272071" cy="867937"/>
              <a:chOff x="4610100" y="3495682"/>
              <a:chExt cx="1272071" cy="867937"/>
            </a:xfrm>
          </p:grpSpPr>
          <p:sp>
            <p:nvSpPr>
              <p:cNvPr id="39" name="Oval 22">
                <a:extLst>
                  <a:ext uri="{FF2B5EF4-FFF2-40B4-BE49-F238E27FC236}">
                    <a16:creationId xmlns:a16="http://schemas.microsoft.com/office/drawing/2014/main" id="{2B97A16B-F7D4-4D80-B0F5-13B02CFF95F9}"/>
                  </a:ext>
                </a:extLst>
              </p:cNvPr>
              <p:cNvSpPr>
                <a:spLocks noChangeArrowheads="1"/>
              </p:cNvSpPr>
              <p:nvPr/>
            </p:nvSpPr>
            <p:spPr bwMode="auto">
              <a:xfrm>
                <a:off x="4610100" y="3495682"/>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r>
                  <a:rPr lang="en-US" altLang="zh-CN" sz="2400" b="1" dirty="0">
                    <a:solidFill>
                      <a:srgbClr val="11576A"/>
                    </a:solidFill>
                    <a:latin typeface="+mn-ea"/>
                  </a:rPr>
                  <a:t>P</a:t>
                </a:r>
                <a:r>
                  <a:rPr lang="en-US" altLang="zh-CN" sz="2400" b="1" baseline="-25000" dirty="0">
                    <a:solidFill>
                      <a:srgbClr val="11576A"/>
                    </a:solidFill>
                    <a:latin typeface="+mn-ea"/>
                  </a:rPr>
                  <a:t>i</a:t>
                </a:r>
              </a:p>
            </p:txBody>
          </p:sp>
          <p:sp>
            <p:nvSpPr>
              <p:cNvPr id="40" name="Text Box 30">
                <a:extLst>
                  <a:ext uri="{FF2B5EF4-FFF2-40B4-BE49-F238E27FC236}">
                    <a16:creationId xmlns:a16="http://schemas.microsoft.com/office/drawing/2014/main" id="{23B24468-C0E1-4865-887E-CCEC665C7FDD}"/>
                  </a:ext>
                </a:extLst>
              </p:cNvPr>
              <p:cNvSpPr txBox="1">
                <a:spLocks noChangeArrowheads="1"/>
              </p:cNvSpPr>
              <p:nvPr/>
            </p:nvSpPr>
            <p:spPr bwMode="auto">
              <a:xfrm>
                <a:off x="5420185" y="3901954"/>
                <a:ext cx="461986" cy="461665"/>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b="1" dirty="0" err="1">
                    <a:solidFill>
                      <a:srgbClr val="11576A"/>
                    </a:solidFill>
                    <a:latin typeface="+mn-ea"/>
                    <a:ea typeface="+mn-ea"/>
                    <a:cs typeface="+mn-cs"/>
                  </a:rPr>
                  <a:t>R</a:t>
                </a:r>
                <a:r>
                  <a:rPr lang="en-US" altLang="zh-CN" b="1" baseline="-25000" dirty="0" err="1">
                    <a:solidFill>
                      <a:srgbClr val="11576A"/>
                    </a:solidFill>
                    <a:latin typeface="+mn-ea"/>
                    <a:ea typeface="+mn-ea"/>
                    <a:cs typeface="+mn-cs"/>
                  </a:rPr>
                  <a:t>j</a:t>
                </a:r>
                <a:endParaRPr lang="en-US" altLang="zh-CN" b="1" baseline="-25000" dirty="0">
                  <a:solidFill>
                    <a:srgbClr val="11576A"/>
                  </a:solidFill>
                  <a:latin typeface="+mn-ea"/>
                  <a:ea typeface="+mn-ea"/>
                  <a:cs typeface="+mn-cs"/>
                </a:endParaRPr>
              </a:p>
            </p:txBody>
          </p:sp>
          <p:sp>
            <p:nvSpPr>
              <p:cNvPr id="41" name="Line 29">
                <a:extLst>
                  <a:ext uri="{FF2B5EF4-FFF2-40B4-BE49-F238E27FC236}">
                    <a16:creationId xmlns:a16="http://schemas.microsoft.com/office/drawing/2014/main" id="{2B8B6561-7A9C-4B9E-9844-DC8486E027CB}"/>
                  </a:ext>
                </a:extLst>
              </p:cNvPr>
              <p:cNvSpPr>
                <a:spLocks noChangeShapeType="1"/>
              </p:cNvSpPr>
              <p:nvPr/>
            </p:nvSpPr>
            <p:spPr bwMode="auto">
              <a:xfrm flipH="1">
                <a:off x="5076825" y="3705232"/>
                <a:ext cx="476250" cy="104775"/>
              </a:xfrm>
              <a:prstGeom prst="line">
                <a:avLst/>
              </a:prstGeom>
              <a:gradFill>
                <a:gsLst>
                  <a:gs pos="100000">
                    <a:srgbClr val="FDD000"/>
                  </a:gs>
                  <a:gs pos="0">
                    <a:srgbClr val="FFF9B1"/>
                  </a:gs>
                  <a:gs pos="100000">
                    <a:schemeClr val="accent1">
                      <a:tint val="23500"/>
                      <a:satMod val="160000"/>
                    </a:schemeClr>
                  </a:gs>
                </a:gsLst>
                <a:lin ang="5400000" scaled="0"/>
              </a:gradFill>
              <a:ln w="38100">
                <a:solidFill>
                  <a:srgbClr val="11576A"/>
                </a:solidFill>
                <a:round/>
                <a:headEnd/>
                <a:tailEnd type="triangle" w="med" len="med"/>
              </a:ln>
            </p:spPr>
            <p:txBody>
              <a:bodyPr wrap="none" anchor="ctr"/>
              <a:lstStyle/>
              <a:p>
                <a:endParaRPr lang="zh-CN" altLang="en-US" sz="2400"/>
              </a:p>
            </p:txBody>
          </p:sp>
        </p:grpSp>
      </p:grpSp>
    </p:spTree>
    <p:extLst>
      <p:ext uri="{BB962C8B-B14F-4D97-AF65-F5344CB8AC3E}">
        <p14:creationId xmlns:p14="http://schemas.microsoft.com/office/powerpoint/2010/main" val="3436659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230372" cy="584775"/>
          </a:xfrm>
          <a:prstGeom prst="rect">
            <a:avLst/>
          </a:prstGeom>
          <a:noFill/>
        </p:spPr>
        <p:txBody>
          <a:bodyPr wrap="none" rtlCol="0">
            <a:spAutoFit/>
          </a:bodyPr>
          <a:lstStyle/>
          <a:p>
            <a:r>
              <a:rPr lang="zh-CN" altLang="en-US" sz="3200" b="1" dirty="0">
                <a:solidFill>
                  <a:srgbClr val="FF0000"/>
                </a:solidFill>
              </a:rPr>
              <a:t>资源分配图</a:t>
            </a:r>
            <a:r>
              <a:rPr lang="en-US" altLang="zh-CN" sz="3200" b="1" dirty="0">
                <a:solidFill>
                  <a:srgbClr val="FF0000"/>
                </a:solidFill>
              </a:rPr>
              <a:t>-</a:t>
            </a:r>
            <a:r>
              <a:rPr lang="zh-CN" altLang="en-US" sz="3200" b="1" dirty="0">
                <a:solidFill>
                  <a:srgbClr val="FF0000"/>
                </a:solidFill>
              </a:rPr>
              <a:t>示例</a:t>
            </a:r>
            <a:endParaRPr lang="en-US" altLang="zh-CN" sz="3200" b="1" dirty="0">
              <a:solidFill>
                <a:srgbClr val="FF0000"/>
              </a:solidFill>
            </a:endParaRPr>
          </a:p>
        </p:txBody>
      </p:sp>
      <p:grpSp>
        <p:nvGrpSpPr>
          <p:cNvPr id="8" name="组合 7">
            <a:extLst>
              <a:ext uri="{FF2B5EF4-FFF2-40B4-BE49-F238E27FC236}">
                <a16:creationId xmlns:a16="http://schemas.microsoft.com/office/drawing/2014/main" id="{18A07AFC-D0A2-42FC-9B7A-C012C76211A9}"/>
              </a:ext>
            </a:extLst>
          </p:cNvPr>
          <p:cNvGrpSpPr/>
          <p:nvPr/>
        </p:nvGrpSpPr>
        <p:grpSpPr>
          <a:xfrm>
            <a:off x="1560731" y="1797669"/>
            <a:ext cx="2901332" cy="3953374"/>
            <a:chOff x="1487753" y="2112330"/>
            <a:chExt cx="2901332" cy="3953374"/>
          </a:xfrm>
        </p:grpSpPr>
        <p:sp>
          <p:nvSpPr>
            <p:cNvPr id="48" name="Oval 12">
              <a:extLst>
                <a:ext uri="{FF2B5EF4-FFF2-40B4-BE49-F238E27FC236}">
                  <a16:creationId xmlns:a16="http://schemas.microsoft.com/office/drawing/2014/main" id="{EB9EB6C8-20B4-473E-85E9-653C9AD8D41C}"/>
                </a:ext>
              </a:extLst>
            </p:cNvPr>
            <p:cNvSpPr>
              <a:spLocks noChangeArrowheads="1"/>
            </p:cNvSpPr>
            <p:nvPr/>
          </p:nvSpPr>
          <p:spPr bwMode="auto">
            <a:xfrm>
              <a:off x="1487753" y="3481794"/>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1</a:t>
              </a:r>
              <a:endParaRPr lang="en-US" altLang="zh-CN" b="1" dirty="0">
                <a:solidFill>
                  <a:srgbClr val="11576A"/>
                </a:solidFill>
                <a:latin typeface="+mn-ea"/>
              </a:endParaRPr>
            </a:p>
          </p:txBody>
        </p:sp>
        <p:sp>
          <p:nvSpPr>
            <p:cNvPr id="49" name="Oval 12">
              <a:extLst>
                <a:ext uri="{FF2B5EF4-FFF2-40B4-BE49-F238E27FC236}">
                  <a16:creationId xmlns:a16="http://schemas.microsoft.com/office/drawing/2014/main" id="{EC54EA16-3BC0-4004-8A5B-D0D49B60D4EB}"/>
                </a:ext>
              </a:extLst>
            </p:cNvPr>
            <p:cNvSpPr>
              <a:spLocks noChangeArrowheads="1"/>
            </p:cNvSpPr>
            <p:nvPr/>
          </p:nvSpPr>
          <p:spPr bwMode="auto">
            <a:xfrm>
              <a:off x="2676481" y="3492935"/>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2</a:t>
              </a:r>
              <a:endParaRPr lang="en-US" altLang="zh-CN" b="1" dirty="0">
                <a:solidFill>
                  <a:srgbClr val="11576A"/>
                </a:solidFill>
                <a:latin typeface="+mn-ea"/>
              </a:endParaRPr>
            </a:p>
          </p:txBody>
        </p:sp>
        <p:sp>
          <p:nvSpPr>
            <p:cNvPr id="50" name="Oval 12">
              <a:extLst>
                <a:ext uri="{FF2B5EF4-FFF2-40B4-BE49-F238E27FC236}">
                  <a16:creationId xmlns:a16="http://schemas.microsoft.com/office/drawing/2014/main" id="{D1FA2779-1A23-4AF3-8F7A-1AD67A281BCB}"/>
                </a:ext>
              </a:extLst>
            </p:cNvPr>
            <p:cNvSpPr>
              <a:spLocks noChangeArrowheads="1"/>
            </p:cNvSpPr>
            <p:nvPr/>
          </p:nvSpPr>
          <p:spPr bwMode="auto">
            <a:xfrm>
              <a:off x="3893785" y="3481794"/>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3</a:t>
              </a:r>
              <a:endParaRPr lang="en-US" altLang="zh-CN" b="1" dirty="0">
                <a:solidFill>
                  <a:srgbClr val="11576A"/>
                </a:solidFill>
                <a:latin typeface="+mn-ea"/>
              </a:endParaRPr>
            </a:p>
          </p:txBody>
        </p:sp>
        <p:sp>
          <p:nvSpPr>
            <p:cNvPr id="51" name="Text Box 20">
              <a:extLst>
                <a:ext uri="{FF2B5EF4-FFF2-40B4-BE49-F238E27FC236}">
                  <a16:creationId xmlns:a16="http://schemas.microsoft.com/office/drawing/2014/main" id="{2E569C50-EA0E-421D-A920-619F6C1FFC9F}"/>
                </a:ext>
              </a:extLst>
            </p:cNvPr>
            <p:cNvSpPr txBox="1">
              <a:spLocks noChangeArrowheads="1"/>
            </p:cNvSpPr>
            <p:nvPr/>
          </p:nvSpPr>
          <p:spPr bwMode="auto">
            <a:xfrm>
              <a:off x="2130695" y="2112330"/>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1</a:t>
              </a:r>
            </a:p>
          </p:txBody>
        </p:sp>
        <p:sp>
          <p:nvSpPr>
            <p:cNvPr id="52" name="Text Box 20">
              <a:extLst>
                <a:ext uri="{FF2B5EF4-FFF2-40B4-BE49-F238E27FC236}">
                  <a16:creationId xmlns:a16="http://schemas.microsoft.com/office/drawing/2014/main" id="{835A1959-3B61-47E1-803C-A6518DD80491}"/>
                </a:ext>
              </a:extLst>
            </p:cNvPr>
            <p:cNvSpPr txBox="1">
              <a:spLocks noChangeArrowheads="1"/>
            </p:cNvSpPr>
            <p:nvPr/>
          </p:nvSpPr>
          <p:spPr bwMode="auto">
            <a:xfrm>
              <a:off x="2130695" y="5267744"/>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2</a:t>
              </a:r>
            </a:p>
          </p:txBody>
        </p:sp>
        <p:sp>
          <p:nvSpPr>
            <p:cNvPr id="53" name="Text Box 20">
              <a:extLst>
                <a:ext uri="{FF2B5EF4-FFF2-40B4-BE49-F238E27FC236}">
                  <a16:creationId xmlns:a16="http://schemas.microsoft.com/office/drawing/2014/main" id="{BB9F5509-D377-41B3-9149-92B95AC20BFC}"/>
                </a:ext>
              </a:extLst>
            </p:cNvPr>
            <p:cNvSpPr txBox="1">
              <a:spLocks noChangeArrowheads="1"/>
            </p:cNvSpPr>
            <p:nvPr/>
          </p:nvSpPr>
          <p:spPr bwMode="auto">
            <a:xfrm>
              <a:off x="3345141" y="2124472"/>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3</a:t>
              </a:r>
            </a:p>
          </p:txBody>
        </p:sp>
        <p:sp>
          <p:nvSpPr>
            <p:cNvPr id="54" name="Text Box 20">
              <a:extLst>
                <a:ext uri="{FF2B5EF4-FFF2-40B4-BE49-F238E27FC236}">
                  <a16:creationId xmlns:a16="http://schemas.microsoft.com/office/drawing/2014/main" id="{244C5789-FDE9-418C-B1FF-4357BB973372}"/>
                </a:ext>
              </a:extLst>
            </p:cNvPr>
            <p:cNvSpPr txBox="1">
              <a:spLocks noChangeArrowheads="1"/>
            </p:cNvSpPr>
            <p:nvPr/>
          </p:nvSpPr>
          <p:spPr bwMode="auto">
            <a:xfrm>
              <a:off x="3338766" y="5696372"/>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4</a:t>
              </a:r>
            </a:p>
          </p:txBody>
        </p:sp>
        <p:grpSp>
          <p:nvGrpSpPr>
            <p:cNvPr id="55" name="组合 66">
              <a:extLst>
                <a:ext uri="{FF2B5EF4-FFF2-40B4-BE49-F238E27FC236}">
                  <a16:creationId xmlns:a16="http://schemas.microsoft.com/office/drawing/2014/main" id="{57E17FF6-9827-417A-ACF0-8164E035D1ED}"/>
                </a:ext>
              </a:extLst>
            </p:cNvPr>
            <p:cNvGrpSpPr/>
            <p:nvPr/>
          </p:nvGrpSpPr>
          <p:grpSpPr>
            <a:xfrm>
              <a:off x="1987819" y="2481662"/>
              <a:ext cx="714380" cy="500066"/>
              <a:chOff x="3571868" y="1142990"/>
              <a:chExt cx="714380" cy="500066"/>
            </a:xfrm>
          </p:grpSpPr>
          <p:sp>
            <p:nvSpPr>
              <p:cNvPr id="56" name="矩形 55">
                <a:extLst>
                  <a:ext uri="{FF2B5EF4-FFF2-40B4-BE49-F238E27FC236}">
                    <a16:creationId xmlns:a16="http://schemas.microsoft.com/office/drawing/2014/main" id="{6D54E25C-E5F7-48F2-881D-132C10CBD8F3}"/>
                  </a:ext>
                </a:extLst>
              </p:cNvPr>
              <p:cNvSpPr/>
              <p:nvPr/>
            </p:nvSpPr>
            <p:spPr>
              <a:xfrm>
                <a:off x="3571868" y="1142990"/>
                <a:ext cx="714380" cy="500066"/>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E02B4428-2DA8-45ED-AC8F-4D40ADF515DB}"/>
                  </a:ext>
                </a:extLst>
              </p:cNvPr>
              <p:cNvSpPr>
                <a:spLocks noChangeAspect="1"/>
              </p:cNvSpPr>
              <p:nvPr/>
            </p:nvSpPr>
            <p:spPr>
              <a:xfrm>
                <a:off x="3875058" y="1339023"/>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8" name="组合 67">
              <a:extLst>
                <a:ext uri="{FF2B5EF4-FFF2-40B4-BE49-F238E27FC236}">
                  <a16:creationId xmlns:a16="http://schemas.microsoft.com/office/drawing/2014/main" id="{CA1E4378-8DF5-4C65-A173-2F98BF20E55C}"/>
                </a:ext>
              </a:extLst>
            </p:cNvPr>
            <p:cNvGrpSpPr/>
            <p:nvPr/>
          </p:nvGrpSpPr>
          <p:grpSpPr>
            <a:xfrm>
              <a:off x="3202265" y="2481662"/>
              <a:ext cx="714380" cy="500066"/>
              <a:chOff x="3571868" y="1142990"/>
              <a:chExt cx="714380" cy="500066"/>
            </a:xfrm>
          </p:grpSpPr>
          <p:sp>
            <p:nvSpPr>
              <p:cNvPr id="59" name="矩形 58">
                <a:extLst>
                  <a:ext uri="{FF2B5EF4-FFF2-40B4-BE49-F238E27FC236}">
                    <a16:creationId xmlns:a16="http://schemas.microsoft.com/office/drawing/2014/main" id="{2CB9A723-269F-43F8-AD18-A3B26784A4E8}"/>
                  </a:ext>
                </a:extLst>
              </p:cNvPr>
              <p:cNvSpPr/>
              <p:nvPr/>
            </p:nvSpPr>
            <p:spPr>
              <a:xfrm>
                <a:off x="3571868" y="1142990"/>
                <a:ext cx="714380" cy="500066"/>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4A558DEA-1E69-4AAF-90EA-23A3B23E3740}"/>
                  </a:ext>
                </a:extLst>
              </p:cNvPr>
              <p:cNvSpPr>
                <a:spLocks noChangeAspect="1"/>
              </p:cNvSpPr>
              <p:nvPr/>
            </p:nvSpPr>
            <p:spPr>
              <a:xfrm>
                <a:off x="3875058" y="1339023"/>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1" name="矩形 60">
              <a:extLst>
                <a:ext uri="{FF2B5EF4-FFF2-40B4-BE49-F238E27FC236}">
                  <a16:creationId xmlns:a16="http://schemas.microsoft.com/office/drawing/2014/main" id="{5DF55EFA-852E-4847-A386-2F6ADDD47996}"/>
                </a:ext>
              </a:extLst>
            </p:cNvPr>
            <p:cNvSpPr/>
            <p:nvPr/>
          </p:nvSpPr>
          <p:spPr>
            <a:xfrm>
              <a:off x="1987819" y="4553364"/>
              <a:ext cx="714380" cy="71438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8CF1C3A-93CD-4320-8F01-3F28BDF6B2CC}"/>
                </a:ext>
              </a:extLst>
            </p:cNvPr>
            <p:cNvSpPr>
              <a:spLocks noChangeAspect="1"/>
            </p:cNvSpPr>
            <p:nvPr/>
          </p:nvSpPr>
          <p:spPr>
            <a:xfrm>
              <a:off x="2273571" y="4731116"/>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FACCB607-20EA-4545-8523-DABBE0A0D4D0}"/>
                </a:ext>
              </a:extLst>
            </p:cNvPr>
            <p:cNvSpPr>
              <a:spLocks noChangeAspect="1"/>
            </p:cNvSpPr>
            <p:nvPr/>
          </p:nvSpPr>
          <p:spPr>
            <a:xfrm>
              <a:off x="2273571" y="4981992"/>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61CE2BF7-A54E-4265-A780-29A4BC853B15}"/>
                </a:ext>
              </a:extLst>
            </p:cNvPr>
            <p:cNvSpPr/>
            <p:nvPr/>
          </p:nvSpPr>
          <p:spPr>
            <a:xfrm>
              <a:off x="3202265" y="4767678"/>
              <a:ext cx="714380" cy="928694"/>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BAE1258-3FA3-4CAA-8AD6-6E23144102E6}"/>
                </a:ext>
              </a:extLst>
            </p:cNvPr>
            <p:cNvSpPr>
              <a:spLocks noChangeAspect="1"/>
            </p:cNvSpPr>
            <p:nvPr/>
          </p:nvSpPr>
          <p:spPr>
            <a:xfrm>
              <a:off x="3495637" y="4904472"/>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CAD2A82E-C7F6-4010-9DC3-9BDAEC7D708D}"/>
                </a:ext>
              </a:extLst>
            </p:cNvPr>
            <p:cNvSpPr>
              <a:spLocks noChangeAspect="1"/>
            </p:cNvSpPr>
            <p:nvPr/>
          </p:nvSpPr>
          <p:spPr>
            <a:xfrm>
              <a:off x="3495637" y="5162968"/>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2BF33CB-C01A-48D3-996C-9490DB19B66D}"/>
                </a:ext>
              </a:extLst>
            </p:cNvPr>
            <p:cNvSpPr>
              <a:spLocks noChangeAspect="1"/>
            </p:cNvSpPr>
            <p:nvPr/>
          </p:nvSpPr>
          <p:spPr>
            <a:xfrm>
              <a:off x="3495637" y="5425860"/>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9BCB103B-5809-4CB8-B296-7FD6AE840CBF}"/>
                </a:ext>
              </a:extLst>
            </p:cNvPr>
            <p:cNvCxnSpPr/>
            <p:nvPr/>
          </p:nvCxnSpPr>
          <p:spPr>
            <a:xfrm rot="5400000" flipH="1" flipV="1">
              <a:off x="1686943" y="3105798"/>
              <a:ext cx="507688" cy="283832"/>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C3122B97-389D-4CF2-9F9F-FD8EA5780233}"/>
                </a:ext>
              </a:extLst>
            </p:cNvPr>
            <p:cNvCxnSpPr/>
            <p:nvPr/>
          </p:nvCxnSpPr>
          <p:spPr>
            <a:xfrm rot="5400000" flipH="1" flipV="1">
              <a:off x="2899469" y="3105798"/>
              <a:ext cx="507688" cy="283832"/>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B8176C5-0EC8-4F5F-BFB7-7EFC5407DBF7}"/>
                </a:ext>
              </a:extLst>
            </p:cNvPr>
            <p:cNvCxnSpPr/>
            <p:nvPr/>
          </p:nvCxnSpPr>
          <p:spPr>
            <a:xfrm rot="16200000" flipH="1">
              <a:off x="2232875" y="2920196"/>
              <a:ext cx="724059" cy="442473"/>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2C5DBAD6-9D8C-41FE-ACDC-847EB7E39218}"/>
                </a:ext>
              </a:extLst>
            </p:cNvPr>
            <p:cNvCxnSpPr/>
            <p:nvPr/>
          </p:nvCxnSpPr>
          <p:spPr>
            <a:xfrm rot="16200000" flipH="1">
              <a:off x="3460831" y="2920196"/>
              <a:ext cx="724059" cy="442473"/>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4B3B5D3C-D434-4A09-93BA-FFF522E7D73F}"/>
                </a:ext>
              </a:extLst>
            </p:cNvPr>
            <p:cNvCxnSpPr>
              <a:endCxn id="49" idx="3"/>
            </p:cNvCxnSpPr>
            <p:nvPr/>
          </p:nvCxnSpPr>
          <p:spPr>
            <a:xfrm rot="5400000" flipH="1" flipV="1">
              <a:off x="2210937" y="4144570"/>
              <a:ext cx="750277" cy="41030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53C2FA9-190C-41F7-9947-4FD54CB205CE}"/>
                </a:ext>
              </a:extLst>
            </p:cNvPr>
            <p:cNvCxnSpPr>
              <a:endCxn id="48" idx="4"/>
            </p:cNvCxnSpPr>
            <p:nvPr/>
          </p:nvCxnSpPr>
          <p:spPr>
            <a:xfrm rot="16200000" flipV="1">
              <a:off x="1519276" y="4250077"/>
              <a:ext cx="984739" cy="480646"/>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内容占位符 2">
            <a:extLst>
              <a:ext uri="{FF2B5EF4-FFF2-40B4-BE49-F238E27FC236}">
                <a16:creationId xmlns:a16="http://schemas.microsoft.com/office/drawing/2014/main" id="{8BB4B52B-B535-4752-837B-DA4522674396}"/>
              </a:ext>
            </a:extLst>
          </p:cNvPr>
          <p:cNvSpPr txBox="1">
            <a:spLocks/>
          </p:cNvSpPr>
          <p:nvPr/>
        </p:nvSpPr>
        <p:spPr>
          <a:xfrm>
            <a:off x="10201225" y="5848080"/>
            <a:ext cx="1214446"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0">
              <a:spcBef>
                <a:spcPct val="20000"/>
              </a:spcBef>
            </a:pPr>
            <a:r>
              <a:rPr kumimoji="0" lang="zh-CN" altLang="en-US" sz="20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rPr>
              <a:t>存在死锁</a:t>
            </a:r>
          </a:p>
        </p:txBody>
      </p:sp>
      <p:sp>
        <p:nvSpPr>
          <p:cNvPr id="76" name="内容占位符 2">
            <a:extLst>
              <a:ext uri="{FF2B5EF4-FFF2-40B4-BE49-F238E27FC236}">
                <a16:creationId xmlns:a16="http://schemas.microsoft.com/office/drawing/2014/main" id="{6EBE2184-9DF6-48C9-A4C5-52E316A60F3A}"/>
              </a:ext>
            </a:extLst>
          </p:cNvPr>
          <p:cNvSpPr txBox="1">
            <a:spLocks/>
          </p:cNvSpPr>
          <p:nvPr/>
        </p:nvSpPr>
        <p:spPr>
          <a:xfrm>
            <a:off x="4691674" y="5851390"/>
            <a:ext cx="1620120"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0">
              <a:spcBef>
                <a:spcPct val="20000"/>
              </a:spcBef>
            </a:pPr>
            <a:r>
              <a:rPr kumimoji="0" lang="zh-CN" altLang="en-US" sz="20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rPr>
              <a:t>不存在死锁</a:t>
            </a:r>
          </a:p>
        </p:txBody>
      </p:sp>
      <p:grpSp>
        <p:nvGrpSpPr>
          <p:cNvPr id="104" name="组合 103">
            <a:extLst>
              <a:ext uri="{FF2B5EF4-FFF2-40B4-BE49-F238E27FC236}">
                <a16:creationId xmlns:a16="http://schemas.microsoft.com/office/drawing/2014/main" id="{07BD3751-AE34-43C0-8404-1AA26BD52AFE}"/>
              </a:ext>
            </a:extLst>
          </p:cNvPr>
          <p:cNvGrpSpPr/>
          <p:nvPr/>
        </p:nvGrpSpPr>
        <p:grpSpPr>
          <a:xfrm>
            <a:off x="7093436" y="1898016"/>
            <a:ext cx="2901332" cy="3953374"/>
            <a:chOff x="7223556" y="1898451"/>
            <a:chExt cx="2901332" cy="3953374"/>
          </a:xfrm>
        </p:grpSpPr>
        <p:sp>
          <p:nvSpPr>
            <p:cNvPr id="77" name="Oval 12">
              <a:extLst>
                <a:ext uri="{FF2B5EF4-FFF2-40B4-BE49-F238E27FC236}">
                  <a16:creationId xmlns:a16="http://schemas.microsoft.com/office/drawing/2014/main" id="{E4545098-AAA6-4013-8FDD-9B3F6FEE6D03}"/>
                </a:ext>
              </a:extLst>
            </p:cNvPr>
            <p:cNvSpPr>
              <a:spLocks noChangeArrowheads="1"/>
            </p:cNvSpPr>
            <p:nvPr/>
          </p:nvSpPr>
          <p:spPr bwMode="auto">
            <a:xfrm>
              <a:off x="7223556" y="3267915"/>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1</a:t>
              </a:r>
              <a:endParaRPr lang="en-US" altLang="zh-CN" b="1" dirty="0">
                <a:solidFill>
                  <a:srgbClr val="11576A"/>
                </a:solidFill>
                <a:latin typeface="+mn-ea"/>
              </a:endParaRPr>
            </a:p>
          </p:txBody>
        </p:sp>
        <p:sp>
          <p:nvSpPr>
            <p:cNvPr id="78" name="Oval 12">
              <a:extLst>
                <a:ext uri="{FF2B5EF4-FFF2-40B4-BE49-F238E27FC236}">
                  <a16:creationId xmlns:a16="http://schemas.microsoft.com/office/drawing/2014/main" id="{F9117350-1CD4-4F47-8BB7-4936946761BA}"/>
                </a:ext>
              </a:extLst>
            </p:cNvPr>
            <p:cNvSpPr>
              <a:spLocks noChangeArrowheads="1"/>
            </p:cNvSpPr>
            <p:nvPr/>
          </p:nvSpPr>
          <p:spPr bwMode="auto">
            <a:xfrm>
              <a:off x="8412284" y="3279056"/>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2</a:t>
              </a:r>
              <a:endParaRPr lang="en-US" altLang="zh-CN" b="1" dirty="0">
                <a:solidFill>
                  <a:srgbClr val="11576A"/>
                </a:solidFill>
                <a:latin typeface="+mn-ea"/>
              </a:endParaRPr>
            </a:p>
          </p:txBody>
        </p:sp>
        <p:sp>
          <p:nvSpPr>
            <p:cNvPr id="79" name="Oval 12">
              <a:extLst>
                <a:ext uri="{FF2B5EF4-FFF2-40B4-BE49-F238E27FC236}">
                  <a16:creationId xmlns:a16="http://schemas.microsoft.com/office/drawing/2014/main" id="{52436890-7ED7-47B8-AA65-480692DFE130}"/>
                </a:ext>
              </a:extLst>
            </p:cNvPr>
            <p:cNvSpPr>
              <a:spLocks noChangeArrowheads="1"/>
            </p:cNvSpPr>
            <p:nvPr/>
          </p:nvSpPr>
          <p:spPr bwMode="auto">
            <a:xfrm>
              <a:off x="9629588" y="3267915"/>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3</a:t>
              </a:r>
              <a:endParaRPr lang="en-US" altLang="zh-CN" b="1" dirty="0">
                <a:solidFill>
                  <a:srgbClr val="11576A"/>
                </a:solidFill>
                <a:latin typeface="+mn-ea"/>
              </a:endParaRPr>
            </a:p>
          </p:txBody>
        </p:sp>
        <p:sp>
          <p:nvSpPr>
            <p:cNvPr id="80" name="Text Box 20">
              <a:extLst>
                <a:ext uri="{FF2B5EF4-FFF2-40B4-BE49-F238E27FC236}">
                  <a16:creationId xmlns:a16="http://schemas.microsoft.com/office/drawing/2014/main" id="{336508C1-197A-49D1-A4FC-D104B4D4CE10}"/>
                </a:ext>
              </a:extLst>
            </p:cNvPr>
            <p:cNvSpPr txBox="1">
              <a:spLocks noChangeArrowheads="1"/>
            </p:cNvSpPr>
            <p:nvPr/>
          </p:nvSpPr>
          <p:spPr bwMode="auto">
            <a:xfrm>
              <a:off x="7866498" y="1898451"/>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1</a:t>
              </a:r>
            </a:p>
          </p:txBody>
        </p:sp>
        <p:sp>
          <p:nvSpPr>
            <p:cNvPr id="81" name="Text Box 20">
              <a:extLst>
                <a:ext uri="{FF2B5EF4-FFF2-40B4-BE49-F238E27FC236}">
                  <a16:creationId xmlns:a16="http://schemas.microsoft.com/office/drawing/2014/main" id="{40681DF8-12F4-4C49-8718-14947D4C73B3}"/>
                </a:ext>
              </a:extLst>
            </p:cNvPr>
            <p:cNvSpPr txBox="1">
              <a:spLocks noChangeArrowheads="1"/>
            </p:cNvSpPr>
            <p:nvPr/>
          </p:nvSpPr>
          <p:spPr bwMode="auto">
            <a:xfrm>
              <a:off x="7866498" y="5053865"/>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2</a:t>
              </a:r>
            </a:p>
          </p:txBody>
        </p:sp>
        <p:sp>
          <p:nvSpPr>
            <p:cNvPr id="82" name="Text Box 20">
              <a:extLst>
                <a:ext uri="{FF2B5EF4-FFF2-40B4-BE49-F238E27FC236}">
                  <a16:creationId xmlns:a16="http://schemas.microsoft.com/office/drawing/2014/main" id="{44ED0806-791F-4BE5-99B6-F9A554AB3846}"/>
                </a:ext>
              </a:extLst>
            </p:cNvPr>
            <p:cNvSpPr txBox="1">
              <a:spLocks noChangeArrowheads="1"/>
            </p:cNvSpPr>
            <p:nvPr/>
          </p:nvSpPr>
          <p:spPr bwMode="auto">
            <a:xfrm>
              <a:off x="9080944" y="1910593"/>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3</a:t>
              </a:r>
            </a:p>
          </p:txBody>
        </p:sp>
        <p:sp>
          <p:nvSpPr>
            <p:cNvPr id="83" name="Text Box 20">
              <a:extLst>
                <a:ext uri="{FF2B5EF4-FFF2-40B4-BE49-F238E27FC236}">
                  <a16:creationId xmlns:a16="http://schemas.microsoft.com/office/drawing/2014/main" id="{641BBFCD-1A67-4A74-9D21-EBAF8D705F47}"/>
                </a:ext>
              </a:extLst>
            </p:cNvPr>
            <p:cNvSpPr txBox="1">
              <a:spLocks noChangeArrowheads="1"/>
            </p:cNvSpPr>
            <p:nvPr/>
          </p:nvSpPr>
          <p:spPr bwMode="auto">
            <a:xfrm>
              <a:off x="9074569" y="5482493"/>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4</a:t>
              </a:r>
            </a:p>
          </p:txBody>
        </p:sp>
        <p:grpSp>
          <p:nvGrpSpPr>
            <p:cNvPr id="84" name="组合 66">
              <a:extLst>
                <a:ext uri="{FF2B5EF4-FFF2-40B4-BE49-F238E27FC236}">
                  <a16:creationId xmlns:a16="http://schemas.microsoft.com/office/drawing/2014/main" id="{838B1E53-D0C5-49E7-8359-F0FB66A1C65A}"/>
                </a:ext>
              </a:extLst>
            </p:cNvPr>
            <p:cNvGrpSpPr/>
            <p:nvPr/>
          </p:nvGrpSpPr>
          <p:grpSpPr>
            <a:xfrm>
              <a:off x="7723622" y="2267783"/>
              <a:ext cx="714380" cy="500066"/>
              <a:chOff x="3571868" y="1142990"/>
              <a:chExt cx="714380" cy="500066"/>
            </a:xfrm>
          </p:grpSpPr>
          <p:sp>
            <p:nvSpPr>
              <p:cNvPr id="85" name="矩形 84">
                <a:extLst>
                  <a:ext uri="{FF2B5EF4-FFF2-40B4-BE49-F238E27FC236}">
                    <a16:creationId xmlns:a16="http://schemas.microsoft.com/office/drawing/2014/main" id="{F72A2237-3C6E-4178-9628-20625FFC4175}"/>
                  </a:ext>
                </a:extLst>
              </p:cNvPr>
              <p:cNvSpPr/>
              <p:nvPr/>
            </p:nvSpPr>
            <p:spPr>
              <a:xfrm>
                <a:off x="3571868" y="1142990"/>
                <a:ext cx="714380" cy="500066"/>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ADC9A8AE-04E5-4446-AE80-BC6E922A55CD}"/>
                  </a:ext>
                </a:extLst>
              </p:cNvPr>
              <p:cNvSpPr>
                <a:spLocks noChangeAspect="1"/>
              </p:cNvSpPr>
              <p:nvPr/>
            </p:nvSpPr>
            <p:spPr>
              <a:xfrm>
                <a:off x="3875058" y="1339023"/>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87" name="组合 67">
              <a:extLst>
                <a:ext uri="{FF2B5EF4-FFF2-40B4-BE49-F238E27FC236}">
                  <a16:creationId xmlns:a16="http://schemas.microsoft.com/office/drawing/2014/main" id="{64D08399-2D49-4497-B684-9AA0D002C7EC}"/>
                </a:ext>
              </a:extLst>
            </p:cNvPr>
            <p:cNvGrpSpPr/>
            <p:nvPr/>
          </p:nvGrpSpPr>
          <p:grpSpPr>
            <a:xfrm>
              <a:off x="8938068" y="2267783"/>
              <a:ext cx="714380" cy="500066"/>
              <a:chOff x="3571868" y="1142990"/>
              <a:chExt cx="714380" cy="500066"/>
            </a:xfrm>
          </p:grpSpPr>
          <p:sp>
            <p:nvSpPr>
              <p:cNvPr id="88" name="矩形 87">
                <a:extLst>
                  <a:ext uri="{FF2B5EF4-FFF2-40B4-BE49-F238E27FC236}">
                    <a16:creationId xmlns:a16="http://schemas.microsoft.com/office/drawing/2014/main" id="{0B730FCB-57FF-4147-A8CD-C925DBB1DF61}"/>
                  </a:ext>
                </a:extLst>
              </p:cNvPr>
              <p:cNvSpPr/>
              <p:nvPr/>
            </p:nvSpPr>
            <p:spPr>
              <a:xfrm>
                <a:off x="3571868" y="1142990"/>
                <a:ext cx="714380" cy="500066"/>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2E11FFD9-971B-43DC-8F8F-42105E84C725}"/>
                  </a:ext>
                </a:extLst>
              </p:cNvPr>
              <p:cNvSpPr>
                <a:spLocks noChangeAspect="1"/>
              </p:cNvSpPr>
              <p:nvPr/>
            </p:nvSpPr>
            <p:spPr>
              <a:xfrm>
                <a:off x="3875058" y="1339023"/>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90" name="矩形 89">
              <a:extLst>
                <a:ext uri="{FF2B5EF4-FFF2-40B4-BE49-F238E27FC236}">
                  <a16:creationId xmlns:a16="http://schemas.microsoft.com/office/drawing/2014/main" id="{719ECA1E-08F4-4758-9F50-6885BA897062}"/>
                </a:ext>
              </a:extLst>
            </p:cNvPr>
            <p:cNvSpPr/>
            <p:nvPr/>
          </p:nvSpPr>
          <p:spPr>
            <a:xfrm>
              <a:off x="7723622" y="4339485"/>
              <a:ext cx="714380" cy="71438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E114D68D-8C28-494A-A4E6-4E950BA009CC}"/>
                </a:ext>
              </a:extLst>
            </p:cNvPr>
            <p:cNvSpPr>
              <a:spLocks noChangeAspect="1"/>
            </p:cNvSpPr>
            <p:nvPr/>
          </p:nvSpPr>
          <p:spPr>
            <a:xfrm>
              <a:off x="8009374" y="4517237"/>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A3247158-9165-4E35-91AF-7182D91A498E}"/>
                </a:ext>
              </a:extLst>
            </p:cNvPr>
            <p:cNvSpPr>
              <a:spLocks noChangeAspect="1"/>
            </p:cNvSpPr>
            <p:nvPr/>
          </p:nvSpPr>
          <p:spPr>
            <a:xfrm>
              <a:off x="8009374" y="4768113"/>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638FCB49-2198-44EB-A970-34FE1D231A89}"/>
                </a:ext>
              </a:extLst>
            </p:cNvPr>
            <p:cNvSpPr/>
            <p:nvPr/>
          </p:nvSpPr>
          <p:spPr>
            <a:xfrm>
              <a:off x="8938068" y="4553799"/>
              <a:ext cx="714380" cy="928694"/>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0E9CBBD1-6EDF-4E0C-91E3-972F1F036A67}"/>
                </a:ext>
              </a:extLst>
            </p:cNvPr>
            <p:cNvSpPr>
              <a:spLocks noChangeAspect="1"/>
            </p:cNvSpPr>
            <p:nvPr/>
          </p:nvSpPr>
          <p:spPr>
            <a:xfrm>
              <a:off x="9231440" y="4690593"/>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F7B49AFF-C12E-437D-A716-F44E46530464}"/>
                </a:ext>
              </a:extLst>
            </p:cNvPr>
            <p:cNvSpPr>
              <a:spLocks noChangeAspect="1"/>
            </p:cNvSpPr>
            <p:nvPr/>
          </p:nvSpPr>
          <p:spPr>
            <a:xfrm>
              <a:off x="9231440" y="4949089"/>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AB4D3CF-1265-42A3-BB8C-DF2D99BD57FA}"/>
                </a:ext>
              </a:extLst>
            </p:cNvPr>
            <p:cNvSpPr>
              <a:spLocks noChangeAspect="1"/>
            </p:cNvSpPr>
            <p:nvPr/>
          </p:nvSpPr>
          <p:spPr>
            <a:xfrm>
              <a:off x="9231440" y="5211981"/>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7" name="直接箭头连接符 96">
              <a:extLst>
                <a:ext uri="{FF2B5EF4-FFF2-40B4-BE49-F238E27FC236}">
                  <a16:creationId xmlns:a16="http://schemas.microsoft.com/office/drawing/2014/main" id="{41BF5ECF-2C1F-4724-B944-00A8E603D6CC}"/>
                </a:ext>
              </a:extLst>
            </p:cNvPr>
            <p:cNvCxnSpPr/>
            <p:nvPr/>
          </p:nvCxnSpPr>
          <p:spPr>
            <a:xfrm rot="5400000" flipH="1" flipV="1">
              <a:off x="7422746" y="2891919"/>
              <a:ext cx="507688" cy="283832"/>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9E64995C-A9DF-4C45-B0A0-D53388E8DB31}"/>
                </a:ext>
              </a:extLst>
            </p:cNvPr>
            <p:cNvCxnSpPr/>
            <p:nvPr/>
          </p:nvCxnSpPr>
          <p:spPr>
            <a:xfrm rot="5400000" flipH="1" flipV="1">
              <a:off x="8635272" y="2891919"/>
              <a:ext cx="507688" cy="283832"/>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6F8BE18D-E83E-42BA-B541-5C0DC9962356}"/>
                </a:ext>
              </a:extLst>
            </p:cNvPr>
            <p:cNvCxnSpPr/>
            <p:nvPr/>
          </p:nvCxnSpPr>
          <p:spPr>
            <a:xfrm rot="16200000" flipH="1">
              <a:off x="7968678" y="2706317"/>
              <a:ext cx="724059" cy="442473"/>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AA10B93A-B668-4E8D-8A2E-7BB2B65D1E4B}"/>
                </a:ext>
              </a:extLst>
            </p:cNvPr>
            <p:cNvCxnSpPr/>
            <p:nvPr/>
          </p:nvCxnSpPr>
          <p:spPr>
            <a:xfrm rot="16200000" flipH="1">
              <a:off x="9196634" y="2706317"/>
              <a:ext cx="724059" cy="442473"/>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E5B91AE1-2BF2-452C-9996-CFC68B02D7CD}"/>
                </a:ext>
              </a:extLst>
            </p:cNvPr>
            <p:cNvCxnSpPr>
              <a:endCxn id="78" idx="3"/>
            </p:cNvCxnSpPr>
            <p:nvPr/>
          </p:nvCxnSpPr>
          <p:spPr>
            <a:xfrm rot="5400000" flipH="1" flipV="1">
              <a:off x="7946740" y="3930691"/>
              <a:ext cx="750277" cy="410307"/>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1A49AC93-A5FE-4785-B5E0-4A7B34AE7F23}"/>
                </a:ext>
              </a:extLst>
            </p:cNvPr>
            <p:cNvCxnSpPr>
              <a:endCxn id="77" idx="4"/>
            </p:cNvCxnSpPr>
            <p:nvPr/>
          </p:nvCxnSpPr>
          <p:spPr>
            <a:xfrm rot="16200000" flipV="1">
              <a:off x="7255079" y="4036198"/>
              <a:ext cx="984739" cy="480646"/>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7C487DF1-C55D-4FAE-B633-49AC008747E2}"/>
                </a:ext>
              </a:extLst>
            </p:cNvPr>
            <p:cNvCxnSpPr/>
            <p:nvPr/>
          </p:nvCxnSpPr>
          <p:spPr>
            <a:xfrm flipH="1">
              <a:off x="8440860" y="3716850"/>
              <a:ext cx="1303871" cy="724059"/>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975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wipe(left)">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barn(inVertical)">
                                      <p:cBhvr>
                                        <p:cTn id="17" dur="500"/>
                                        <p:tgtEl>
                                          <p:spTgt spid="1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230372" cy="584775"/>
          </a:xfrm>
          <a:prstGeom prst="rect">
            <a:avLst/>
          </a:prstGeom>
          <a:noFill/>
        </p:spPr>
        <p:txBody>
          <a:bodyPr wrap="none" rtlCol="0">
            <a:spAutoFit/>
          </a:bodyPr>
          <a:lstStyle/>
          <a:p>
            <a:r>
              <a:rPr lang="zh-CN" altLang="en-US" sz="3200" b="1" dirty="0">
                <a:solidFill>
                  <a:srgbClr val="FF0000"/>
                </a:solidFill>
              </a:rPr>
              <a:t>资源分配图</a:t>
            </a:r>
            <a:r>
              <a:rPr lang="en-US" altLang="zh-CN" sz="3200" b="1" dirty="0">
                <a:solidFill>
                  <a:srgbClr val="FF0000"/>
                </a:solidFill>
              </a:rPr>
              <a:t>-</a:t>
            </a:r>
            <a:r>
              <a:rPr lang="zh-CN" altLang="en-US" sz="3200" b="1" dirty="0">
                <a:solidFill>
                  <a:srgbClr val="FF0000"/>
                </a:solidFill>
              </a:rPr>
              <a:t>示例</a:t>
            </a:r>
            <a:endParaRPr lang="en-US" altLang="zh-CN" sz="3200" b="1" dirty="0">
              <a:solidFill>
                <a:srgbClr val="FF0000"/>
              </a:solidFill>
            </a:endParaRPr>
          </a:p>
        </p:txBody>
      </p:sp>
      <p:sp>
        <p:nvSpPr>
          <p:cNvPr id="76" name="内容占位符 2">
            <a:extLst>
              <a:ext uri="{FF2B5EF4-FFF2-40B4-BE49-F238E27FC236}">
                <a16:creationId xmlns:a16="http://schemas.microsoft.com/office/drawing/2014/main" id="{6EBE2184-9DF6-48C9-A4C5-52E316A60F3A}"/>
              </a:ext>
            </a:extLst>
          </p:cNvPr>
          <p:cNvSpPr txBox="1">
            <a:spLocks/>
          </p:cNvSpPr>
          <p:nvPr/>
        </p:nvSpPr>
        <p:spPr>
          <a:xfrm>
            <a:off x="6413370" y="1733190"/>
            <a:ext cx="4851530" cy="480302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342900" lvl="0" indent="-342900">
              <a:lnSpc>
                <a:spcPct val="150000"/>
              </a:lnSpc>
              <a:spcBef>
                <a:spcPct val="20000"/>
              </a:spcBef>
              <a:buFont typeface="Wingdings" panose="05000000000000000000" pitchFamily="2" charset="2"/>
              <a:buChar char="Ø"/>
            </a:pP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有循环等待，但是没有死锁</a:t>
            </a:r>
            <a:endPar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lvl="0" indent="-342900">
              <a:lnSpc>
                <a:spcPct val="150000"/>
              </a:lnSpc>
              <a:spcBef>
                <a:spcPct val="20000"/>
              </a:spcBef>
              <a:buFont typeface="Wingdings" panose="05000000000000000000" pitchFamily="2" charset="2"/>
              <a:buChar char="Ø"/>
            </a:pP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有死锁一定有循环等待，但是循环等待不一定会死锁</a:t>
            </a:r>
            <a:endPar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lvl="0" indent="-342900">
              <a:lnSpc>
                <a:spcPct val="150000"/>
              </a:lnSpc>
              <a:spcBef>
                <a:spcPct val="20000"/>
              </a:spcBef>
              <a:buFont typeface="Wingdings" panose="05000000000000000000" pitchFamily="2" charset="2"/>
              <a:buChar char="Ø"/>
            </a:pP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死锁要求</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Pi</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等待的资源必须由</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Pi+1</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来满足，没有其他进程能满足。</a:t>
            </a:r>
            <a:endPar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lvl="0" indent="-342900">
              <a:lnSpc>
                <a:spcPct val="150000"/>
              </a:lnSpc>
              <a:spcBef>
                <a:spcPct val="20000"/>
              </a:spcBef>
              <a:buFont typeface="Wingdings" panose="05000000000000000000" pitchFamily="2" charset="2"/>
              <a:buChar char="Ø"/>
            </a:pP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如果有其他进程能释放相应资源，则会打破循环等待</a:t>
            </a:r>
            <a:endPar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lvl="0" indent="-342900">
              <a:lnSpc>
                <a:spcPct val="150000"/>
              </a:lnSpc>
              <a:spcBef>
                <a:spcPct val="20000"/>
              </a:spcBef>
              <a:buFont typeface="Wingdings" panose="05000000000000000000" pitchFamily="2" charset="2"/>
              <a:buChar char="Ø"/>
            </a:pPr>
            <a:endPar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342900" lvl="0" indent="-342900">
              <a:lnSpc>
                <a:spcPct val="150000"/>
              </a:lnSpc>
              <a:spcBef>
                <a:spcPct val="20000"/>
              </a:spcBef>
              <a:buFont typeface="Wingdings" panose="05000000000000000000" pitchFamily="2" charset="2"/>
              <a:buChar char="Ø"/>
            </a:pP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grpSp>
        <p:nvGrpSpPr>
          <p:cNvPr id="123" name="组合 122">
            <a:extLst>
              <a:ext uri="{FF2B5EF4-FFF2-40B4-BE49-F238E27FC236}">
                <a16:creationId xmlns:a16="http://schemas.microsoft.com/office/drawing/2014/main" id="{4F7848E6-DD00-461B-BC12-B333BB1B582A}"/>
              </a:ext>
            </a:extLst>
          </p:cNvPr>
          <p:cNvGrpSpPr/>
          <p:nvPr/>
        </p:nvGrpSpPr>
        <p:grpSpPr>
          <a:xfrm>
            <a:off x="1768750" y="2341374"/>
            <a:ext cx="3495696" cy="3721020"/>
            <a:chOff x="1163487" y="1982731"/>
            <a:chExt cx="3495696" cy="3721020"/>
          </a:xfrm>
        </p:grpSpPr>
        <p:sp>
          <p:nvSpPr>
            <p:cNvPr id="105" name="Oval 12">
              <a:extLst>
                <a:ext uri="{FF2B5EF4-FFF2-40B4-BE49-F238E27FC236}">
                  <a16:creationId xmlns:a16="http://schemas.microsoft.com/office/drawing/2014/main" id="{F7A29D41-A877-4849-B996-D8540211D653}"/>
                </a:ext>
              </a:extLst>
            </p:cNvPr>
            <p:cNvSpPr>
              <a:spLocks noChangeArrowheads="1"/>
            </p:cNvSpPr>
            <p:nvPr/>
          </p:nvSpPr>
          <p:spPr bwMode="auto">
            <a:xfrm>
              <a:off x="1163487" y="3489173"/>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1</a:t>
              </a:r>
              <a:endParaRPr lang="en-US" altLang="zh-CN" b="1" dirty="0">
                <a:solidFill>
                  <a:srgbClr val="11576A"/>
                </a:solidFill>
                <a:latin typeface="+mn-ea"/>
              </a:endParaRPr>
            </a:p>
          </p:txBody>
        </p:sp>
        <p:sp>
          <p:nvSpPr>
            <p:cNvPr id="106" name="Oval 12">
              <a:extLst>
                <a:ext uri="{FF2B5EF4-FFF2-40B4-BE49-F238E27FC236}">
                  <a16:creationId xmlns:a16="http://schemas.microsoft.com/office/drawing/2014/main" id="{0A068EC0-764C-4E2D-AA4F-A20275ADC11D}"/>
                </a:ext>
              </a:extLst>
            </p:cNvPr>
            <p:cNvSpPr>
              <a:spLocks noChangeArrowheads="1"/>
            </p:cNvSpPr>
            <p:nvPr/>
          </p:nvSpPr>
          <p:spPr bwMode="auto">
            <a:xfrm>
              <a:off x="4163883" y="1982731"/>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2</a:t>
              </a:r>
              <a:endParaRPr lang="en-US" altLang="zh-CN" b="1" dirty="0">
                <a:solidFill>
                  <a:srgbClr val="11576A"/>
                </a:solidFill>
                <a:latin typeface="+mn-ea"/>
              </a:endParaRPr>
            </a:p>
          </p:txBody>
        </p:sp>
        <p:sp>
          <p:nvSpPr>
            <p:cNvPr id="107" name="Oval 12">
              <a:extLst>
                <a:ext uri="{FF2B5EF4-FFF2-40B4-BE49-F238E27FC236}">
                  <a16:creationId xmlns:a16="http://schemas.microsoft.com/office/drawing/2014/main" id="{BFA5A218-13B5-487A-8093-51B42E1B3E41}"/>
                </a:ext>
              </a:extLst>
            </p:cNvPr>
            <p:cNvSpPr>
              <a:spLocks noChangeArrowheads="1"/>
            </p:cNvSpPr>
            <p:nvPr/>
          </p:nvSpPr>
          <p:spPr bwMode="auto">
            <a:xfrm>
              <a:off x="4161119" y="3280757"/>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3</a:t>
              </a:r>
              <a:endParaRPr lang="en-US" altLang="zh-CN" b="1" dirty="0">
                <a:solidFill>
                  <a:srgbClr val="11576A"/>
                </a:solidFill>
                <a:latin typeface="+mn-ea"/>
              </a:endParaRPr>
            </a:p>
          </p:txBody>
        </p:sp>
        <p:sp>
          <p:nvSpPr>
            <p:cNvPr id="108" name="Text Box 20">
              <a:extLst>
                <a:ext uri="{FF2B5EF4-FFF2-40B4-BE49-F238E27FC236}">
                  <a16:creationId xmlns:a16="http://schemas.microsoft.com/office/drawing/2014/main" id="{30679527-BF13-4DAB-A94F-657D0EECFF48}"/>
                </a:ext>
              </a:extLst>
            </p:cNvPr>
            <p:cNvSpPr txBox="1">
              <a:spLocks noChangeArrowheads="1"/>
            </p:cNvSpPr>
            <p:nvPr/>
          </p:nvSpPr>
          <p:spPr bwMode="auto">
            <a:xfrm>
              <a:off x="2354487" y="2119709"/>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1</a:t>
              </a:r>
            </a:p>
          </p:txBody>
        </p:sp>
        <p:sp>
          <p:nvSpPr>
            <p:cNvPr id="109" name="Text Box 20">
              <a:extLst>
                <a:ext uri="{FF2B5EF4-FFF2-40B4-BE49-F238E27FC236}">
                  <a16:creationId xmlns:a16="http://schemas.microsoft.com/office/drawing/2014/main" id="{B5027DC1-5DA6-4DCB-B875-35230708136D}"/>
                </a:ext>
              </a:extLst>
            </p:cNvPr>
            <p:cNvSpPr txBox="1">
              <a:spLocks noChangeArrowheads="1"/>
            </p:cNvSpPr>
            <p:nvPr/>
          </p:nvSpPr>
          <p:spPr bwMode="auto">
            <a:xfrm>
              <a:off x="2354487" y="4161251"/>
              <a:ext cx="441146" cy="369332"/>
            </a:xfrm>
            <a:prstGeom prst="rect">
              <a:avLst/>
            </a:prstGeom>
            <a:noFill/>
            <a:ln w="28575">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MS PGothic" charset="0"/>
                  <a:cs typeface="MS PGothic" charset="0"/>
                </a:defRPr>
              </a:lvl1pPr>
              <a:lvl2pPr>
                <a:defRPr sz="2000">
                  <a:solidFill>
                    <a:schemeClr val="folHlink"/>
                  </a:solidFill>
                  <a:latin typeface="Times New Roman" charset="0"/>
                  <a:ea typeface="MS PGothic" charset="0"/>
                  <a:cs typeface="MS PGothic" charset="0"/>
                </a:defRPr>
              </a:lvl2pPr>
              <a:lvl3pPr>
                <a:defRPr sz="2400">
                  <a:solidFill>
                    <a:schemeClr val="tx1"/>
                  </a:solidFill>
                  <a:latin typeface="Times New Roman" charset="0"/>
                  <a:ea typeface="MS PGothic" charset="0"/>
                  <a:cs typeface="MS PGothic" charset="0"/>
                </a:defRPr>
              </a:lvl3pPr>
              <a:lvl4pPr>
                <a:defRPr sz="1600">
                  <a:solidFill>
                    <a:schemeClr val="tx1"/>
                  </a:solidFill>
                  <a:latin typeface="Times New Roman" charset="0"/>
                  <a:ea typeface="MS PGothic" charset="0"/>
                  <a:cs typeface="MS PGothic" charset="0"/>
                </a:defRPr>
              </a:lvl4pPr>
              <a:lvl5pPr>
                <a:defRPr sz="1400">
                  <a:solidFill>
                    <a:schemeClr val="tx1"/>
                  </a:solidFill>
                  <a:latin typeface="Times New Roman" charset="0"/>
                  <a:ea typeface="MS PGothic" charset="0"/>
                  <a:cs typeface="MS PGothic" charset="0"/>
                </a:defRPr>
              </a:lvl5pPr>
              <a:lvl6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6pPr>
              <a:lvl7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7pPr>
              <a:lvl8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8pPr>
              <a:lvl9pPr eaLnBrk="0" fontAlgn="base" hangingPunct="0">
                <a:spcBef>
                  <a:spcPct val="20000"/>
                </a:spcBef>
                <a:spcAft>
                  <a:spcPct val="0"/>
                </a:spcAft>
                <a:buClr>
                  <a:schemeClr val="folHlink"/>
                </a:buClr>
                <a:buSzPct val="75000"/>
                <a:buFont typeface="Monotype Sorts" charset="0"/>
                <a:buChar char="–"/>
                <a:defRPr sz="1400">
                  <a:solidFill>
                    <a:schemeClr val="tx1"/>
                  </a:solidFill>
                  <a:latin typeface="Times New Roman" charset="0"/>
                  <a:ea typeface="MS PGothic" charset="0"/>
                  <a:cs typeface="MS PGothic" charset="0"/>
                </a:defRPr>
              </a:lvl9pPr>
            </a:lstStyle>
            <a:p>
              <a:pPr algn="ctr">
                <a:spcBef>
                  <a:spcPct val="50000"/>
                </a:spcBef>
              </a:pPr>
              <a:r>
                <a:rPr lang="en-US" altLang="zh-CN" sz="1800" b="1" dirty="0">
                  <a:solidFill>
                    <a:srgbClr val="11576A"/>
                  </a:solidFill>
                  <a:latin typeface="+mn-ea"/>
                  <a:ea typeface="+mn-ea"/>
                  <a:cs typeface="+mn-cs"/>
                </a:rPr>
                <a:t>R</a:t>
              </a:r>
              <a:r>
                <a:rPr lang="en-US" altLang="zh-CN" sz="1800" b="1" baseline="-25000" dirty="0">
                  <a:solidFill>
                    <a:srgbClr val="11576A"/>
                  </a:solidFill>
                  <a:latin typeface="+mn-ea"/>
                  <a:ea typeface="+mn-ea"/>
                  <a:cs typeface="+mn-cs"/>
                </a:rPr>
                <a:t>2</a:t>
              </a:r>
            </a:p>
          </p:txBody>
        </p:sp>
        <p:sp>
          <p:nvSpPr>
            <p:cNvPr id="110" name="矩形 109">
              <a:extLst>
                <a:ext uri="{FF2B5EF4-FFF2-40B4-BE49-F238E27FC236}">
                  <a16:creationId xmlns:a16="http://schemas.microsoft.com/office/drawing/2014/main" id="{8EFCC0D0-F5F4-4071-BC9D-A23BF2E18EC2}"/>
                </a:ext>
              </a:extLst>
            </p:cNvPr>
            <p:cNvSpPr/>
            <p:nvPr/>
          </p:nvSpPr>
          <p:spPr>
            <a:xfrm>
              <a:off x="2211611" y="4560743"/>
              <a:ext cx="714380" cy="71438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BDEDFB1C-4B06-487F-8B37-60EAF9CEF0DB}"/>
                </a:ext>
              </a:extLst>
            </p:cNvPr>
            <p:cNvSpPr>
              <a:spLocks noChangeAspect="1"/>
            </p:cNvSpPr>
            <p:nvPr/>
          </p:nvSpPr>
          <p:spPr>
            <a:xfrm>
              <a:off x="2497363" y="4738495"/>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AB923BBD-1679-44BA-8349-080CDFFA624B}"/>
                </a:ext>
              </a:extLst>
            </p:cNvPr>
            <p:cNvSpPr>
              <a:spLocks noChangeAspect="1"/>
            </p:cNvSpPr>
            <p:nvPr/>
          </p:nvSpPr>
          <p:spPr>
            <a:xfrm>
              <a:off x="2497363" y="4989371"/>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Oval 12">
              <a:extLst>
                <a:ext uri="{FF2B5EF4-FFF2-40B4-BE49-F238E27FC236}">
                  <a16:creationId xmlns:a16="http://schemas.microsoft.com/office/drawing/2014/main" id="{34D345E5-935A-42D7-A993-AD40A0EE8B7E}"/>
                </a:ext>
              </a:extLst>
            </p:cNvPr>
            <p:cNvSpPr>
              <a:spLocks noChangeArrowheads="1"/>
            </p:cNvSpPr>
            <p:nvPr/>
          </p:nvSpPr>
          <p:spPr bwMode="auto">
            <a:xfrm>
              <a:off x="4161119" y="5208451"/>
              <a:ext cx="495300" cy="495300"/>
            </a:xfrm>
            <a:prstGeom prst="ellipse">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round/>
              <a:headEnd/>
              <a:tailEnd/>
            </a:ln>
          </p:spPr>
          <p:txBody>
            <a:bodyPr wrap="none" anchor="ctr"/>
            <a:lstStyle/>
            <a:p>
              <a:pPr algn="ctr">
                <a:buFont typeface="Monotype Sorts" charset="0"/>
                <a:buNone/>
              </a:pPr>
              <a:r>
                <a:rPr lang="en-US" altLang="zh-CN" b="1" dirty="0">
                  <a:solidFill>
                    <a:srgbClr val="11576A"/>
                  </a:solidFill>
                  <a:latin typeface="+mn-ea"/>
                </a:rPr>
                <a:t>P</a:t>
              </a:r>
              <a:r>
                <a:rPr lang="en-US" altLang="zh-CN" b="1" baseline="-25000" dirty="0">
                  <a:solidFill>
                    <a:srgbClr val="11576A"/>
                  </a:solidFill>
                  <a:latin typeface="+mn-ea"/>
                </a:rPr>
                <a:t>4</a:t>
              </a:r>
              <a:endParaRPr lang="en-US" altLang="zh-CN" b="1" dirty="0">
                <a:solidFill>
                  <a:srgbClr val="11576A"/>
                </a:solidFill>
                <a:latin typeface="+mn-ea"/>
              </a:endParaRPr>
            </a:p>
          </p:txBody>
        </p:sp>
        <p:sp>
          <p:nvSpPr>
            <p:cNvPr id="114" name="矩形 113">
              <a:extLst>
                <a:ext uri="{FF2B5EF4-FFF2-40B4-BE49-F238E27FC236}">
                  <a16:creationId xmlns:a16="http://schemas.microsoft.com/office/drawing/2014/main" id="{D20A9574-6AF9-4F53-9D8D-87A7AFE5A1F8}"/>
                </a:ext>
              </a:extLst>
            </p:cNvPr>
            <p:cNvSpPr/>
            <p:nvPr/>
          </p:nvSpPr>
          <p:spPr>
            <a:xfrm>
              <a:off x="2211611" y="2490613"/>
              <a:ext cx="714380" cy="71438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0E2C46F5-2EEF-4550-BF20-B6C13CB39C8E}"/>
                </a:ext>
              </a:extLst>
            </p:cNvPr>
            <p:cNvSpPr>
              <a:spLocks noChangeAspect="1"/>
            </p:cNvSpPr>
            <p:nvPr/>
          </p:nvSpPr>
          <p:spPr>
            <a:xfrm>
              <a:off x="2497363" y="2668365"/>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594AF45A-C8E8-4357-AE68-F156827C89E5}"/>
                </a:ext>
              </a:extLst>
            </p:cNvPr>
            <p:cNvSpPr>
              <a:spLocks noChangeAspect="1"/>
            </p:cNvSpPr>
            <p:nvPr/>
          </p:nvSpPr>
          <p:spPr>
            <a:xfrm>
              <a:off x="2497363" y="2919241"/>
              <a:ext cx="108000" cy="108000"/>
            </a:xfrm>
            <a:prstGeom prst="ellipse">
              <a:avLst/>
            </a:prstGeom>
            <a:solidFill>
              <a:srgbClr val="11576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7" name="直接箭头连接符 116">
              <a:extLst>
                <a:ext uri="{FF2B5EF4-FFF2-40B4-BE49-F238E27FC236}">
                  <a16:creationId xmlns:a16="http://schemas.microsoft.com/office/drawing/2014/main" id="{03448EE9-9F86-43D4-89F5-80596014E1FE}"/>
                </a:ext>
              </a:extLst>
            </p:cNvPr>
            <p:cNvCxnSpPr>
              <a:endCxn id="106" idx="2"/>
            </p:cNvCxnSpPr>
            <p:nvPr/>
          </p:nvCxnSpPr>
          <p:spPr>
            <a:xfrm flipV="1">
              <a:off x="2639883" y="2251604"/>
              <a:ext cx="1509486" cy="420914"/>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4A3DE0A5-29A5-433D-B3B1-272575EE8BBD}"/>
                </a:ext>
              </a:extLst>
            </p:cNvPr>
            <p:cNvCxnSpPr/>
            <p:nvPr/>
          </p:nvCxnSpPr>
          <p:spPr>
            <a:xfrm>
              <a:off x="2634391" y="2973241"/>
              <a:ext cx="1512000" cy="483049"/>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2AB75206-3998-4D65-99A3-4381A5D00304}"/>
                </a:ext>
              </a:extLst>
            </p:cNvPr>
            <p:cNvCxnSpPr/>
            <p:nvPr/>
          </p:nvCxnSpPr>
          <p:spPr>
            <a:xfrm rot="5400000" flipH="1" flipV="1">
              <a:off x="1588153" y="2858359"/>
              <a:ext cx="468312" cy="764289"/>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A9C34CBF-67E0-4534-93B2-CD829823B25E}"/>
                </a:ext>
              </a:extLst>
            </p:cNvPr>
            <p:cNvCxnSpPr>
              <a:endCxn id="105" idx="5"/>
            </p:cNvCxnSpPr>
            <p:nvPr/>
          </p:nvCxnSpPr>
          <p:spPr>
            <a:xfrm rot="10800000">
              <a:off x="1594855" y="3935261"/>
              <a:ext cx="856343" cy="798286"/>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31CA983B-C15E-4B8D-800D-5CA3BB77F947}"/>
                </a:ext>
              </a:extLst>
            </p:cNvPr>
            <p:cNvCxnSpPr>
              <a:stCxn id="107" idx="3"/>
            </p:cNvCxnSpPr>
            <p:nvPr/>
          </p:nvCxnSpPr>
          <p:spPr>
            <a:xfrm rot="5400000">
              <a:off x="3168500" y="3465192"/>
              <a:ext cx="826825" cy="1303485"/>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2EC65524-F689-40CA-BD1E-899E506AC76A}"/>
                </a:ext>
              </a:extLst>
            </p:cNvPr>
            <p:cNvCxnSpPr/>
            <p:nvPr/>
          </p:nvCxnSpPr>
          <p:spPr>
            <a:xfrm>
              <a:off x="2642358" y="5064929"/>
              <a:ext cx="1512000" cy="357833"/>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104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54721"/>
            <a:ext cx="1415772" cy="461665"/>
          </a:xfrm>
          <a:prstGeom prst="rect">
            <a:avLst/>
          </a:prstGeom>
          <a:noFill/>
        </p:spPr>
        <p:txBody>
          <a:bodyPr wrap="square" rtlCol="0">
            <a:spAutoFit/>
          </a:bodyPr>
          <a:lstStyle>
            <a:defPPr>
              <a:defRPr lang="zh-CN"/>
            </a:defPPr>
            <a:lvl1pPr>
              <a:defRPr sz="2400" b="1">
                <a:solidFill>
                  <a:schemeClr val="accent1">
                    <a:lumMod val="50000"/>
                    <a:alpha val="30000"/>
                  </a:schemeClr>
                </a:solidFill>
              </a:defRPr>
            </a:lvl1pPr>
          </a:lstStyle>
          <a:p>
            <a:r>
              <a:rPr lang="zh-CN" altLang="en-US" dirty="0"/>
              <a:t>概念</a:t>
            </a:r>
          </a:p>
        </p:txBody>
      </p:sp>
      <p:sp>
        <p:nvSpPr>
          <p:cNvPr id="26" name="文本框 25"/>
          <p:cNvSpPr txBox="1"/>
          <p:nvPr/>
        </p:nvSpPr>
        <p:spPr>
          <a:xfrm>
            <a:off x="3085010" y="5254722"/>
            <a:ext cx="1415772"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处理策略</a:t>
            </a:r>
          </a:p>
        </p:txBody>
      </p:sp>
      <p:sp>
        <p:nvSpPr>
          <p:cNvPr id="27" name="文本框 26"/>
          <p:cNvSpPr txBox="1"/>
          <p:nvPr/>
        </p:nvSpPr>
        <p:spPr>
          <a:xfrm>
            <a:off x="5248731" y="5258265"/>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死锁的预防</a:t>
            </a:r>
          </a:p>
        </p:txBody>
      </p:sp>
      <p:sp>
        <p:nvSpPr>
          <p:cNvPr id="28" name="文本框 27"/>
          <p:cNvSpPr txBox="1"/>
          <p:nvPr/>
        </p:nvSpPr>
        <p:spPr>
          <a:xfrm>
            <a:off x="7417686" y="5258265"/>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死锁的避免</a:t>
            </a:r>
          </a:p>
        </p:txBody>
      </p:sp>
      <p:sp>
        <p:nvSpPr>
          <p:cNvPr id="29" name="文本框 28"/>
          <p:cNvSpPr txBox="1"/>
          <p:nvPr/>
        </p:nvSpPr>
        <p:spPr>
          <a:xfrm>
            <a:off x="9536492" y="5258265"/>
            <a:ext cx="1712354" cy="461665"/>
          </a:xfrm>
          <a:prstGeom prst="rect">
            <a:avLst/>
          </a:prstGeom>
          <a:noFill/>
        </p:spPr>
        <p:txBody>
          <a:bodyPr wrap="square" rtlCol="0">
            <a:spAutoFit/>
          </a:bodyPr>
          <a:lstStyle>
            <a:defPPr>
              <a:defRPr lang="zh-CN"/>
            </a:defPPr>
            <a:lvl1pPr>
              <a:defRPr sz="2400" b="1">
                <a:solidFill>
                  <a:schemeClr val="accent1">
                    <a:lumMod val="50000"/>
                    <a:alpha val="30000"/>
                  </a:schemeClr>
                </a:solidFill>
              </a:defRPr>
            </a:lvl1pPr>
          </a:lstStyle>
          <a:p>
            <a:r>
              <a:rPr lang="zh-CN" altLang="en-US" dirty="0"/>
              <a:t>检测和解除</a:t>
            </a:r>
          </a:p>
        </p:txBody>
      </p:sp>
      <p:sp>
        <p:nvSpPr>
          <p:cNvPr id="36" name="矩形 35">
            <a:extLst>
              <a:ext uri="{FF2B5EF4-FFF2-40B4-BE49-F238E27FC236}">
                <a16:creationId xmlns:a16="http://schemas.microsoft.com/office/drawing/2014/main" id="{934E45FF-AF40-4197-9A1C-D2C478E5A0B3}"/>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a:extLst>
              <a:ext uri="{FF2B5EF4-FFF2-40B4-BE49-F238E27FC236}">
                <a16:creationId xmlns:a16="http://schemas.microsoft.com/office/drawing/2014/main" id="{026B92D3-CFBF-42E2-8581-CA962D8DDA83}"/>
              </a:ext>
            </a:extLst>
          </p:cNvPr>
          <p:cNvSpPr/>
          <p:nvPr/>
        </p:nvSpPr>
        <p:spPr>
          <a:xfrm>
            <a:off x="0" y="68852"/>
            <a:ext cx="5248732"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第四节 死锁</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02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如何处理</a:t>
            </a:r>
          </a:p>
        </p:txBody>
      </p:sp>
      <p:sp>
        <p:nvSpPr>
          <p:cNvPr id="8" name="文本框 7">
            <a:extLst>
              <a:ext uri="{FF2B5EF4-FFF2-40B4-BE49-F238E27FC236}">
                <a16:creationId xmlns:a16="http://schemas.microsoft.com/office/drawing/2014/main" id="{7B3ACC82-3259-4EAE-88F5-CBDB6E2A4E8E}"/>
              </a:ext>
            </a:extLst>
          </p:cNvPr>
          <p:cNvSpPr txBox="1"/>
          <p:nvPr/>
        </p:nvSpPr>
        <p:spPr>
          <a:xfrm>
            <a:off x="902607" y="1992104"/>
            <a:ext cx="10386786" cy="39038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不让死锁发生</a:t>
            </a:r>
            <a:r>
              <a:rPr lang="en-US" altLang="zh-CN" sz="2400" b="1" dirty="0"/>
              <a:t>----</a:t>
            </a:r>
            <a:r>
              <a:rPr lang="zh-CN" altLang="en-US" sz="2400" b="1" dirty="0"/>
              <a:t>破坏</a:t>
            </a:r>
            <a:r>
              <a:rPr lang="en-US" altLang="zh-CN" sz="2400" b="1" dirty="0"/>
              <a:t>4</a:t>
            </a:r>
            <a:r>
              <a:rPr lang="zh-CN" altLang="en-US" sz="2400" b="1" dirty="0"/>
              <a:t>个必要条件</a:t>
            </a:r>
            <a:endParaRPr lang="en-US" altLang="zh-CN" sz="2400" b="1" dirty="0"/>
          </a:p>
          <a:p>
            <a:pPr marL="800089" lvl="1" indent="-342900">
              <a:lnSpc>
                <a:spcPct val="150000"/>
              </a:lnSpc>
              <a:buFont typeface="Wingdings" panose="05000000000000000000" pitchFamily="2" charset="2"/>
              <a:buChar char="Ø"/>
            </a:pPr>
            <a:r>
              <a:rPr lang="zh-CN" altLang="en-US" sz="2400" b="1" dirty="0">
                <a:solidFill>
                  <a:srgbClr val="FF0000"/>
                </a:solidFill>
              </a:rPr>
              <a:t>互斥条件</a:t>
            </a:r>
            <a:endParaRPr lang="en-US" altLang="zh-CN" sz="2400" b="1" dirty="0"/>
          </a:p>
          <a:p>
            <a:pPr marL="800089" lvl="1" indent="-342900">
              <a:lnSpc>
                <a:spcPct val="150000"/>
              </a:lnSpc>
              <a:buFont typeface="Wingdings" panose="05000000000000000000" pitchFamily="2" charset="2"/>
              <a:buChar char="Ø"/>
            </a:pPr>
            <a:r>
              <a:rPr lang="zh-CN" altLang="en-US" sz="2400" b="1" dirty="0">
                <a:solidFill>
                  <a:srgbClr val="FF0000"/>
                </a:solidFill>
              </a:rPr>
              <a:t>不剥夺条件</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solidFill>
                  <a:srgbClr val="FF0000"/>
                </a:solidFill>
              </a:rPr>
              <a:t>请求与保持条件（部分分配条件）</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solidFill>
                  <a:srgbClr val="FF0000"/>
                </a:solidFill>
              </a:rPr>
              <a:t>环路等待条件</a:t>
            </a:r>
            <a:endParaRPr lang="en-US" altLang="zh-CN" sz="2400" b="1" dirty="0">
              <a:solidFill>
                <a:srgbClr val="FF0000"/>
              </a:solidFill>
            </a:endParaRPr>
          </a:p>
          <a:p>
            <a:pPr marL="800089" lvl="1" indent="-342900">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允许死锁产生</a:t>
            </a:r>
            <a:r>
              <a:rPr lang="en-US" altLang="zh-CN" sz="2400" b="1" dirty="0"/>
              <a:t>----</a:t>
            </a:r>
            <a:r>
              <a:rPr lang="zh-CN" altLang="en-US" sz="2400" b="1" dirty="0"/>
              <a:t>但当死锁发生时应该能检测出死锁，并有能力恢复</a:t>
            </a:r>
          </a:p>
        </p:txBody>
      </p:sp>
    </p:spTree>
    <p:extLst>
      <p:ext uri="{BB962C8B-B14F-4D97-AF65-F5344CB8AC3E}">
        <p14:creationId xmlns:p14="http://schemas.microsoft.com/office/powerpoint/2010/main" val="62841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3B5A26-A8E5-479D-BB0C-9A9AEFEB63B9}"/>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17181023-FAA8-4B77-B8BB-7CC24F3A3391}"/>
              </a:ext>
            </a:extLst>
          </p:cNvPr>
          <p:cNvSpPr>
            <a:spLocks noGrp="1"/>
          </p:cNvSpPr>
          <p:nvPr>
            <p:ph type="body" sz="quarter" idx="11"/>
          </p:nvPr>
        </p:nvSpPr>
        <p:spPr/>
        <p:txBody>
          <a:bodyPr/>
          <a:lstStyle/>
          <a:p>
            <a:endParaRPr lang="zh-CN" altLang="en-US"/>
          </a:p>
        </p:txBody>
      </p:sp>
      <p:sp>
        <p:nvSpPr>
          <p:cNvPr id="4" name="文本占位符 3">
            <a:extLst>
              <a:ext uri="{FF2B5EF4-FFF2-40B4-BE49-F238E27FC236}">
                <a16:creationId xmlns:a16="http://schemas.microsoft.com/office/drawing/2014/main" id="{4AB663BC-8702-42E6-943E-A3690E679165}"/>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30E8C024-27FD-45FA-8A74-E6C13183C958}"/>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B878477C-0134-46FB-8AF7-5941551C281F}"/>
              </a:ext>
            </a:extLst>
          </p:cNvPr>
          <p:cNvSpPr>
            <a:spLocks noGrp="1"/>
          </p:cNvSpPr>
          <p:nvPr>
            <p:ph type="body" sz="quarter" idx="14"/>
          </p:nvPr>
        </p:nvSpPr>
        <p:spPr/>
        <p:txBody>
          <a:bodyPr/>
          <a:lstStyle/>
          <a:p>
            <a:endParaRPr lang="zh-CN" altLang="en-US"/>
          </a:p>
        </p:txBody>
      </p:sp>
      <p:sp>
        <p:nvSpPr>
          <p:cNvPr id="7" name="文本框 6">
            <a:extLst>
              <a:ext uri="{FF2B5EF4-FFF2-40B4-BE49-F238E27FC236}">
                <a16:creationId xmlns:a16="http://schemas.microsoft.com/office/drawing/2014/main" id="{29528807-2C2C-4541-AAA7-37FD634A2B74}"/>
              </a:ext>
            </a:extLst>
          </p:cNvPr>
          <p:cNvSpPr txBox="1"/>
          <p:nvPr/>
        </p:nvSpPr>
        <p:spPr>
          <a:xfrm>
            <a:off x="1529862" y="720972"/>
            <a:ext cx="1826141" cy="742383"/>
          </a:xfrm>
          <a:prstGeom prst="rect">
            <a:avLst/>
          </a:prstGeom>
          <a:noFill/>
        </p:spPr>
        <p:txBody>
          <a:bodyPr wrap="none" rtlCol="0">
            <a:spAutoFit/>
          </a:bodyPr>
          <a:lstStyle/>
          <a:p>
            <a:pPr algn="l">
              <a:lnSpc>
                <a:spcPct val="150000"/>
              </a:lnSpc>
            </a:pPr>
            <a:r>
              <a:rPr lang="zh-CN" altLang="en-US" sz="3200" b="1" dirty="0">
                <a:solidFill>
                  <a:srgbClr val="FF0000"/>
                </a:solidFill>
              </a:rPr>
              <a:t>前文回顾</a:t>
            </a:r>
          </a:p>
        </p:txBody>
      </p:sp>
      <p:sp>
        <p:nvSpPr>
          <p:cNvPr id="8" name="文本框 7">
            <a:extLst>
              <a:ext uri="{FF2B5EF4-FFF2-40B4-BE49-F238E27FC236}">
                <a16:creationId xmlns:a16="http://schemas.microsoft.com/office/drawing/2014/main" id="{66F0744D-B8BE-40CE-B9BD-DB39181F7EC5}"/>
              </a:ext>
            </a:extLst>
          </p:cNvPr>
          <p:cNvSpPr txBox="1"/>
          <p:nvPr/>
        </p:nvSpPr>
        <p:spPr>
          <a:xfrm>
            <a:off x="2952784" y="2310553"/>
            <a:ext cx="6489500" cy="3344890"/>
          </a:xfrm>
          <a:prstGeom prst="rect">
            <a:avLst/>
          </a:prstGeom>
          <a:noFill/>
        </p:spPr>
        <p:txBody>
          <a:bodyPr wrap="square" rtlCol="0">
            <a:spAutoFit/>
          </a:bodyPr>
          <a:lstStyle/>
          <a:p>
            <a:pPr marL="457200" indent="-457200" algn="l">
              <a:lnSpc>
                <a:spcPct val="150000"/>
              </a:lnSpc>
              <a:buAutoNum type="arabicPeriod"/>
            </a:pPr>
            <a:r>
              <a:rPr lang="zh-CN" altLang="en-US" sz="2400" b="1" dirty="0"/>
              <a:t>信号量</a:t>
            </a:r>
            <a:endParaRPr lang="en-US" altLang="zh-CN" sz="2400" b="1" dirty="0"/>
          </a:p>
          <a:p>
            <a:pPr marL="457200" indent="-457200" algn="l">
              <a:lnSpc>
                <a:spcPct val="150000"/>
              </a:lnSpc>
              <a:buAutoNum type="arabicPeriod"/>
            </a:pPr>
            <a:r>
              <a:rPr lang="en-US" altLang="zh-CN" sz="2400" b="1" dirty="0"/>
              <a:t>PV</a:t>
            </a:r>
            <a:r>
              <a:rPr lang="zh-CN" altLang="en-US" sz="2400" b="1" dirty="0"/>
              <a:t>原语</a:t>
            </a:r>
            <a:endParaRPr lang="en-US" altLang="zh-CN" sz="2400" b="1" dirty="0"/>
          </a:p>
          <a:p>
            <a:pPr marL="457200" indent="-457200" algn="l">
              <a:lnSpc>
                <a:spcPct val="150000"/>
              </a:lnSpc>
              <a:buAutoNum type="arabicPeriod"/>
            </a:pPr>
            <a:r>
              <a:rPr lang="en-US" altLang="zh-CN" sz="2400" b="1" dirty="0"/>
              <a:t>PV</a:t>
            </a:r>
            <a:r>
              <a:rPr lang="zh-CN" altLang="en-US" sz="2400" b="1" dirty="0"/>
              <a:t>原语解决互斥、同步、前驱、循环</a:t>
            </a:r>
            <a:endParaRPr lang="en-US" altLang="zh-CN" sz="2400" b="1" dirty="0"/>
          </a:p>
          <a:p>
            <a:pPr marL="457200" indent="-457200" algn="l">
              <a:lnSpc>
                <a:spcPct val="150000"/>
              </a:lnSpc>
              <a:buAutoNum type="arabicPeriod"/>
            </a:pPr>
            <a:r>
              <a:rPr lang="zh-CN" altLang="en-US" sz="2400" b="1" dirty="0"/>
              <a:t>生产者消费者问题</a:t>
            </a:r>
            <a:endParaRPr lang="en-US" altLang="zh-CN" sz="2400" b="1" dirty="0"/>
          </a:p>
          <a:p>
            <a:pPr marL="457200" indent="-457200" algn="l">
              <a:lnSpc>
                <a:spcPct val="150000"/>
              </a:lnSpc>
              <a:buAutoNum type="arabicPeriod"/>
            </a:pPr>
            <a:r>
              <a:rPr lang="zh-CN" altLang="en-US" sz="2400" b="1" dirty="0"/>
              <a:t>读者写者问题</a:t>
            </a:r>
            <a:endParaRPr lang="en-US" altLang="zh-CN" sz="2400" b="1" dirty="0"/>
          </a:p>
          <a:p>
            <a:pPr marL="457200" indent="-457200" algn="l">
              <a:lnSpc>
                <a:spcPct val="150000"/>
              </a:lnSpc>
              <a:buAutoNum type="arabicPeriod"/>
            </a:pPr>
            <a:r>
              <a:rPr lang="zh-CN" altLang="en-US" sz="2400" b="1" dirty="0"/>
              <a:t>哲学家就餐问题</a:t>
            </a:r>
          </a:p>
        </p:txBody>
      </p:sp>
    </p:spTree>
    <p:extLst>
      <p:ext uri="{BB962C8B-B14F-4D97-AF65-F5344CB8AC3E}">
        <p14:creationId xmlns:p14="http://schemas.microsoft.com/office/powerpoint/2010/main" val="219596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fade">
                                      <p:cBhvr>
                                        <p:cTn id="42" dur="1000"/>
                                        <p:tgtEl>
                                          <p:spTgt spid="8">
                                            <p:txEl>
                                              <p:pRg st="5" end="5"/>
                                            </p:txEl>
                                          </p:spTgt>
                                        </p:tgtEl>
                                      </p:cBhvr>
                                    </p:animEffect>
                                    <p:anim calcmode="lin" valueType="num">
                                      <p:cBhvr>
                                        <p:cTn id="4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处理策略</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7B3ACC82-3259-4EAE-88F5-CBDB6E2A4E8E}"/>
              </a:ext>
            </a:extLst>
          </p:cNvPr>
          <p:cNvSpPr txBox="1"/>
          <p:nvPr/>
        </p:nvSpPr>
        <p:spPr>
          <a:xfrm>
            <a:off x="902607" y="1704653"/>
            <a:ext cx="10386786" cy="39038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solidFill>
                  <a:srgbClr val="FF0000"/>
                </a:solidFill>
              </a:rPr>
              <a:t>鸵鸟算法</a:t>
            </a:r>
            <a:r>
              <a:rPr lang="zh-CN" altLang="en-US" sz="2400" b="1" dirty="0"/>
              <a:t>，视而不见</a:t>
            </a: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预防死锁</a:t>
            </a:r>
            <a:r>
              <a:rPr lang="zh-CN" altLang="en-US" sz="2400" b="1" dirty="0"/>
              <a:t>，通过设置某些限制条件，去破坏死锁的</a:t>
            </a:r>
            <a:r>
              <a:rPr lang="en-US" altLang="zh-CN" sz="2400" b="1" dirty="0"/>
              <a:t>4</a:t>
            </a:r>
            <a:r>
              <a:rPr lang="zh-CN" altLang="en-US" sz="2400" b="1" dirty="0"/>
              <a:t>个必要条件中的一个或几个，确保系统永远不会进入死锁状态</a:t>
            </a: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避免死锁</a:t>
            </a:r>
            <a:r>
              <a:rPr lang="zh-CN" altLang="en-US" sz="2400" b="1" dirty="0"/>
              <a:t>，在资源的动态分配过程中，用某种方法防止系统进入不安全状态，只允许不会出现死锁的请求执行，从而避免死锁的产生。</a:t>
            </a: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检测及解除</a:t>
            </a:r>
            <a:r>
              <a:rPr lang="zh-CN" altLang="en-US" sz="2400" b="1" dirty="0"/>
              <a:t>，通过系统的检测结构及时检测死锁的发生，然后采取某种措施解除死锁</a:t>
            </a:r>
          </a:p>
        </p:txBody>
      </p:sp>
    </p:spTree>
    <p:extLst>
      <p:ext uri="{BB962C8B-B14F-4D97-AF65-F5344CB8AC3E}">
        <p14:creationId xmlns:p14="http://schemas.microsoft.com/office/powerpoint/2010/main" val="1850831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处理策略</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7B3ACC82-3259-4EAE-88F5-CBDB6E2A4E8E}"/>
              </a:ext>
            </a:extLst>
          </p:cNvPr>
          <p:cNvSpPr txBox="1"/>
          <p:nvPr/>
        </p:nvSpPr>
        <p:spPr>
          <a:xfrm>
            <a:off x="902607" y="1891533"/>
            <a:ext cx="10386786" cy="389888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现实的操作系统中，很多系统认为死锁不可能发生，对死锁不进行任何处理，如</a:t>
            </a:r>
            <a:r>
              <a:rPr lang="en-US" altLang="zh-CN" sz="2400" b="1" dirty="0"/>
              <a:t>UNIX</a:t>
            </a:r>
          </a:p>
          <a:p>
            <a:pPr marL="342900" indent="-342900">
              <a:lnSpc>
                <a:spcPct val="150000"/>
              </a:lnSpc>
              <a:buFont typeface="Wingdings" panose="05000000000000000000" pitchFamily="2" charset="2"/>
              <a:buChar char="Ø"/>
            </a:pPr>
            <a:r>
              <a:rPr lang="zh-CN" altLang="en-US" sz="2400" b="1" dirty="0"/>
              <a:t>预防死锁，是在调度方式上破坏死锁产生的必要条件，使</a:t>
            </a:r>
            <a:r>
              <a:rPr lang="zh-CN" altLang="en-US" sz="2400" b="1" dirty="0">
                <a:solidFill>
                  <a:srgbClr val="FF0000"/>
                </a:solidFill>
              </a:rPr>
              <a:t>死锁无法产生</a:t>
            </a:r>
            <a:r>
              <a:rPr lang="zh-CN" altLang="en-US" sz="2400" b="1" dirty="0"/>
              <a:t>，如利用可剥夺式的进程调度算法，优先级高的进程总能得到资源并完成</a:t>
            </a:r>
            <a:endParaRPr lang="en-US" altLang="zh-CN" sz="2400" b="1" dirty="0"/>
          </a:p>
          <a:p>
            <a:pPr marL="342900" indent="-342900">
              <a:lnSpc>
                <a:spcPct val="150000"/>
              </a:lnSpc>
              <a:buFont typeface="Wingdings" panose="05000000000000000000" pitchFamily="2" charset="2"/>
              <a:buChar char="Ø"/>
            </a:pPr>
            <a:r>
              <a:rPr lang="zh-CN" altLang="en-US" sz="2400" b="1" dirty="0"/>
              <a:t>避免死锁，是在动态分配过程中，</a:t>
            </a:r>
            <a:r>
              <a:rPr lang="zh-CN" altLang="en-US" sz="2400" b="1" dirty="0">
                <a:solidFill>
                  <a:srgbClr val="FF0000"/>
                </a:solidFill>
              </a:rPr>
              <a:t>估算系统是否会进入不安全状态</a:t>
            </a:r>
            <a:r>
              <a:rPr lang="zh-CN" altLang="en-US" sz="2400" b="1" dirty="0"/>
              <a:t>，如果会产生死锁，则不进行这种分配。（银行家算法）</a:t>
            </a:r>
            <a:endParaRPr lang="en-US" altLang="zh-CN" sz="2400" b="1" dirty="0"/>
          </a:p>
          <a:p>
            <a:pPr marL="342900" indent="-342900">
              <a:lnSpc>
                <a:spcPct val="150000"/>
              </a:lnSpc>
              <a:buFont typeface="Wingdings" panose="05000000000000000000" pitchFamily="2" charset="2"/>
              <a:buChar char="Ø"/>
            </a:pPr>
            <a:r>
              <a:rPr lang="zh-CN" altLang="en-US" sz="2400" b="1" dirty="0"/>
              <a:t>检测与消除，是一种被动方法，检测到死锁</a:t>
            </a:r>
            <a:r>
              <a:rPr lang="zh-CN" altLang="en-US" sz="2400" b="1" dirty="0">
                <a:solidFill>
                  <a:srgbClr val="FF0000"/>
                </a:solidFill>
              </a:rPr>
              <a:t>已经发生</a:t>
            </a:r>
            <a:r>
              <a:rPr lang="zh-CN" altLang="en-US" sz="2400" b="1" dirty="0"/>
              <a:t>后进程处理</a:t>
            </a:r>
          </a:p>
        </p:txBody>
      </p:sp>
    </p:spTree>
    <p:extLst>
      <p:ext uri="{BB962C8B-B14F-4D97-AF65-F5344CB8AC3E}">
        <p14:creationId xmlns:p14="http://schemas.microsoft.com/office/powerpoint/2010/main" val="955937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死锁预防</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7B3ACC82-3259-4EAE-88F5-CBDB6E2A4E8E}"/>
              </a:ext>
            </a:extLst>
          </p:cNvPr>
          <p:cNvSpPr txBox="1"/>
          <p:nvPr/>
        </p:nvSpPr>
        <p:spPr>
          <a:xfrm>
            <a:off x="902607" y="1612133"/>
            <a:ext cx="10386786" cy="501182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资源分配策略</a:t>
            </a:r>
            <a:endParaRPr lang="en-US" altLang="zh-CN" sz="2400" b="1" dirty="0"/>
          </a:p>
          <a:p>
            <a:pPr marL="800089" lvl="1" indent="-342900">
              <a:lnSpc>
                <a:spcPct val="150000"/>
              </a:lnSpc>
              <a:buFont typeface="Wingdings" panose="05000000000000000000" pitchFamily="2" charset="2"/>
              <a:buChar char="Ø"/>
            </a:pPr>
            <a:r>
              <a:rPr lang="zh-CN" altLang="en-US" sz="2400" b="1" dirty="0"/>
              <a:t>保守，宁可资源闲置</a:t>
            </a:r>
            <a:endParaRPr lang="en-US" altLang="zh-CN" sz="2400" b="1" dirty="0"/>
          </a:p>
          <a:p>
            <a:pPr marL="342900" indent="-342900">
              <a:lnSpc>
                <a:spcPct val="150000"/>
              </a:lnSpc>
              <a:buFont typeface="Wingdings" panose="05000000000000000000" pitchFamily="2" charset="2"/>
              <a:buChar char="Ø"/>
            </a:pPr>
            <a:r>
              <a:rPr lang="zh-CN" altLang="en-US" sz="2400" b="1" dirty="0"/>
              <a:t>模式</a:t>
            </a:r>
            <a:endParaRPr lang="en-US" altLang="zh-CN" sz="2400" b="1" dirty="0"/>
          </a:p>
          <a:p>
            <a:pPr marL="800089" lvl="1" indent="-342900">
              <a:lnSpc>
                <a:spcPct val="150000"/>
              </a:lnSpc>
              <a:buFont typeface="Wingdings" panose="05000000000000000000" pitchFamily="2" charset="2"/>
              <a:buChar char="Ø"/>
            </a:pPr>
            <a:r>
              <a:rPr lang="zh-CN" altLang="en-US" sz="2400" b="1" dirty="0"/>
              <a:t>一次请求所有资源，资源剥夺，资源按序分配</a:t>
            </a:r>
            <a:endParaRPr lang="en-US" altLang="zh-CN" sz="2400" b="1" dirty="0"/>
          </a:p>
          <a:p>
            <a:pPr marL="342900" indent="-342900">
              <a:lnSpc>
                <a:spcPct val="150000"/>
              </a:lnSpc>
              <a:buFont typeface="Wingdings" panose="05000000000000000000" pitchFamily="2" charset="2"/>
              <a:buChar char="Ø"/>
            </a:pPr>
            <a:r>
              <a:rPr lang="zh-CN" altLang="en-US" sz="2400" b="1" dirty="0"/>
              <a:t>主要优点</a:t>
            </a:r>
            <a:endParaRPr lang="en-US" altLang="zh-CN" sz="2400" b="1" dirty="0"/>
          </a:p>
          <a:p>
            <a:pPr marL="800089" lvl="1" indent="-342900">
              <a:lnSpc>
                <a:spcPct val="150000"/>
              </a:lnSpc>
              <a:buFont typeface="Wingdings" panose="05000000000000000000" pitchFamily="2" charset="2"/>
              <a:buChar char="Ø"/>
            </a:pPr>
            <a:r>
              <a:rPr lang="zh-CN" altLang="en-US" sz="2400" b="1" dirty="0"/>
              <a:t>适用于作突发式处理的进程，不用剥夺其他进程资源</a:t>
            </a:r>
            <a:endParaRPr lang="en-US" altLang="zh-CN" sz="2400" b="1" dirty="0"/>
          </a:p>
          <a:p>
            <a:pPr marL="342900" indent="-342900">
              <a:lnSpc>
                <a:spcPct val="150000"/>
              </a:lnSpc>
              <a:buFont typeface="Wingdings" panose="05000000000000000000" pitchFamily="2" charset="2"/>
              <a:buChar char="Ø"/>
            </a:pPr>
            <a:r>
              <a:rPr lang="zh-CN" altLang="en-US" sz="2400" b="1" dirty="0"/>
              <a:t>主要缺点</a:t>
            </a:r>
            <a:endParaRPr lang="en-US" altLang="zh-CN" sz="2400" b="1" dirty="0"/>
          </a:p>
          <a:p>
            <a:pPr marL="800089" lvl="1" indent="-342900">
              <a:lnSpc>
                <a:spcPct val="150000"/>
              </a:lnSpc>
              <a:buFont typeface="Wingdings" panose="05000000000000000000" pitchFamily="2" charset="2"/>
              <a:buChar char="Ø"/>
            </a:pPr>
            <a:r>
              <a:rPr lang="zh-CN" altLang="en-US" sz="2400" b="1" dirty="0"/>
              <a:t>效率低，进程初始化时间长</a:t>
            </a:r>
            <a:endParaRPr lang="en-US" altLang="zh-CN" sz="2400" b="1" dirty="0"/>
          </a:p>
          <a:p>
            <a:pPr marL="800089" lvl="1" indent="-342900">
              <a:lnSpc>
                <a:spcPct val="150000"/>
              </a:lnSpc>
              <a:buFont typeface="Wingdings" panose="05000000000000000000" pitchFamily="2" charset="2"/>
              <a:buChar char="Ø"/>
            </a:pPr>
            <a:r>
              <a:rPr lang="zh-CN" altLang="en-US" sz="2400" b="1" dirty="0"/>
              <a:t>不便灵活申请新资源</a:t>
            </a:r>
          </a:p>
        </p:txBody>
      </p:sp>
    </p:spTree>
    <p:extLst>
      <p:ext uri="{BB962C8B-B14F-4D97-AF65-F5344CB8AC3E}">
        <p14:creationId xmlns:p14="http://schemas.microsoft.com/office/powerpoint/2010/main" val="2981288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死锁避免</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7B3ACC82-3259-4EAE-88F5-CBDB6E2A4E8E}"/>
              </a:ext>
            </a:extLst>
          </p:cNvPr>
          <p:cNvSpPr txBox="1"/>
          <p:nvPr/>
        </p:nvSpPr>
        <p:spPr>
          <a:xfrm>
            <a:off x="902607" y="1612133"/>
            <a:ext cx="10386786" cy="445288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资源分配策略</a:t>
            </a:r>
            <a:endParaRPr lang="en-US" altLang="zh-CN" sz="2400" b="1" dirty="0"/>
          </a:p>
          <a:p>
            <a:pPr marL="800089" lvl="1" indent="-342900">
              <a:lnSpc>
                <a:spcPct val="150000"/>
              </a:lnSpc>
              <a:buFont typeface="Wingdings" panose="05000000000000000000" pitchFamily="2" charset="2"/>
              <a:buChar char="Ø"/>
            </a:pPr>
            <a:r>
              <a:rPr lang="zh-CN" altLang="en-US" sz="2400" b="1" dirty="0"/>
              <a:t>预防和检测的折中，运行时判断是否可能死锁</a:t>
            </a:r>
            <a:endParaRPr lang="en-US" altLang="zh-CN" sz="2400" b="1" dirty="0"/>
          </a:p>
          <a:p>
            <a:pPr marL="342900" indent="-342900">
              <a:lnSpc>
                <a:spcPct val="150000"/>
              </a:lnSpc>
              <a:buFont typeface="Wingdings" panose="05000000000000000000" pitchFamily="2" charset="2"/>
              <a:buChar char="Ø"/>
            </a:pPr>
            <a:r>
              <a:rPr lang="zh-CN" altLang="en-US" sz="2400" b="1" dirty="0"/>
              <a:t>模式</a:t>
            </a:r>
            <a:endParaRPr lang="en-US" altLang="zh-CN" sz="2400" b="1" dirty="0"/>
          </a:p>
          <a:p>
            <a:pPr marL="800089" lvl="1" indent="-342900">
              <a:lnSpc>
                <a:spcPct val="150000"/>
              </a:lnSpc>
              <a:buFont typeface="Wingdings" panose="05000000000000000000" pitchFamily="2" charset="2"/>
              <a:buChar char="Ø"/>
            </a:pPr>
            <a:r>
              <a:rPr lang="zh-CN" altLang="en-US" sz="2400" b="1" dirty="0"/>
              <a:t>寻找可能的安全执行次序</a:t>
            </a:r>
            <a:endParaRPr lang="en-US" altLang="zh-CN" sz="2400" b="1" dirty="0"/>
          </a:p>
          <a:p>
            <a:pPr marL="342900" indent="-342900">
              <a:lnSpc>
                <a:spcPct val="150000"/>
              </a:lnSpc>
              <a:buFont typeface="Wingdings" panose="05000000000000000000" pitchFamily="2" charset="2"/>
              <a:buChar char="Ø"/>
            </a:pPr>
            <a:r>
              <a:rPr lang="zh-CN" altLang="en-US" sz="2400" b="1" dirty="0"/>
              <a:t>主要优点</a:t>
            </a:r>
            <a:endParaRPr lang="en-US" altLang="zh-CN" sz="2400" b="1" dirty="0"/>
          </a:p>
          <a:p>
            <a:pPr marL="800089" lvl="1" indent="-342900">
              <a:lnSpc>
                <a:spcPct val="150000"/>
              </a:lnSpc>
              <a:buFont typeface="Wingdings" panose="05000000000000000000" pitchFamily="2" charset="2"/>
              <a:buChar char="Ø"/>
            </a:pPr>
            <a:r>
              <a:rPr lang="zh-CN" altLang="en-US" sz="2400" b="1" dirty="0"/>
              <a:t>不用剥夺其他进程资源</a:t>
            </a:r>
            <a:endParaRPr lang="en-US" altLang="zh-CN" sz="2400" b="1" dirty="0"/>
          </a:p>
          <a:p>
            <a:pPr marL="342900" indent="-342900">
              <a:lnSpc>
                <a:spcPct val="150000"/>
              </a:lnSpc>
              <a:buFont typeface="Wingdings" panose="05000000000000000000" pitchFamily="2" charset="2"/>
              <a:buChar char="Ø"/>
            </a:pPr>
            <a:r>
              <a:rPr lang="zh-CN" altLang="en-US" sz="2400" b="1" dirty="0"/>
              <a:t>主要缺点</a:t>
            </a:r>
            <a:endParaRPr lang="en-US" altLang="zh-CN" sz="2400" b="1" dirty="0"/>
          </a:p>
          <a:p>
            <a:pPr marL="800089" lvl="1" indent="-342900">
              <a:lnSpc>
                <a:spcPct val="150000"/>
              </a:lnSpc>
              <a:buFont typeface="Wingdings" panose="05000000000000000000" pitchFamily="2" charset="2"/>
              <a:buChar char="Ø"/>
            </a:pPr>
            <a:r>
              <a:rPr lang="zh-CN" altLang="en-US" sz="2400" b="1" dirty="0"/>
              <a:t>必须知道未来的资源需求</a:t>
            </a:r>
          </a:p>
        </p:txBody>
      </p:sp>
    </p:spTree>
    <p:extLst>
      <p:ext uri="{BB962C8B-B14F-4D97-AF65-F5344CB8AC3E}">
        <p14:creationId xmlns:p14="http://schemas.microsoft.com/office/powerpoint/2010/main" val="1801033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死锁检测</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7B3ACC82-3259-4EAE-88F5-CBDB6E2A4E8E}"/>
              </a:ext>
            </a:extLst>
          </p:cNvPr>
          <p:cNvSpPr txBox="1"/>
          <p:nvPr/>
        </p:nvSpPr>
        <p:spPr>
          <a:xfrm>
            <a:off x="902607" y="1612133"/>
            <a:ext cx="10386786" cy="445782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资源分配策略</a:t>
            </a:r>
            <a:endParaRPr lang="en-US" altLang="zh-CN" sz="2400" b="1" dirty="0"/>
          </a:p>
          <a:p>
            <a:pPr marL="800089" lvl="1" indent="-342900">
              <a:lnSpc>
                <a:spcPct val="150000"/>
              </a:lnSpc>
              <a:buFont typeface="Wingdings" panose="05000000000000000000" pitchFamily="2" charset="2"/>
              <a:buChar char="Ø"/>
            </a:pPr>
            <a:r>
              <a:rPr lang="zh-CN" altLang="en-US" sz="2400" b="1" dirty="0"/>
              <a:t>宽松，只要允许就分配</a:t>
            </a:r>
            <a:endParaRPr lang="en-US" altLang="zh-CN" sz="2400" b="1" dirty="0"/>
          </a:p>
          <a:p>
            <a:pPr marL="342900" indent="-342900">
              <a:lnSpc>
                <a:spcPct val="150000"/>
              </a:lnSpc>
              <a:buFont typeface="Wingdings" panose="05000000000000000000" pitchFamily="2" charset="2"/>
              <a:buChar char="Ø"/>
            </a:pPr>
            <a:r>
              <a:rPr lang="zh-CN" altLang="en-US" sz="2400" b="1" dirty="0"/>
              <a:t>模式</a:t>
            </a:r>
            <a:endParaRPr lang="en-US" altLang="zh-CN" sz="2400" b="1" dirty="0"/>
          </a:p>
          <a:p>
            <a:pPr marL="800089" lvl="1" indent="-342900">
              <a:lnSpc>
                <a:spcPct val="150000"/>
              </a:lnSpc>
              <a:buFont typeface="Wingdings" panose="05000000000000000000" pitchFamily="2" charset="2"/>
              <a:buChar char="Ø"/>
            </a:pPr>
            <a:r>
              <a:rPr lang="zh-CN" altLang="en-US" sz="2400" b="1" dirty="0"/>
              <a:t>定期检查死锁是否发生</a:t>
            </a:r>
            <a:endParaRPr lang="en-US" altLang="zh-CN" sz="2400" b="1" dirty="0"/>
          </a:p>
          <a:p>
            <a:pPr marL="342900" indent="-342900">
              <a:lnSpc>
                <a:spcPct val="150000"/>
              </a:lnSpc>
              <a:buFont typeface="Wingdings" panose="05000000000000000000" pitchFamily="2" charset="2"/>
              <a:buChar char="Ø"/>
            </a:pPr>
            <a:r>
              <a:rPr lang="zh-CN" altLang="en-US" sz="2400" b="1" dirty="0"/>
              <a:t>主要优点</a:t>
            </a:r>
            <a:endParaRPr lang="en-US" altLang="zh-CN" sz="2400" b="1" dirty="0"/>
          </a:p>
          <a:p>
            <a:pPr marL="800089" lvl="1" indent="-342900">
              <a:lnSpc>
                <a:spcPct val="150000"/>
              </a:lnSpc>
              <a:buFont typeface="Wingdings" panose="05000000000000000000" pitchFamily="2" charset="2"/>
              <a:buChar char="Ø"/>
            </a:pPr>
            <a:r>
              <a:rPr lang="zh-CN" altLang="en-US" sz="2400" b="1" dirty="0"/>
              <a:t>不会延长进程的初始化时间，允许对死锁现场进行处理</a:t>
            </a:r>
            <a:endParaRPr lang="en-US" altLang="zh-CN" sz="2400" b="1" dirty="0"/>
          </a:p>
          <a:p>
            <a:pPr marL="342900" indent="-342900">
              <a:lnSpc>
                <a:spcPct val="150000"/>
              </a:lnSpc>
              <a:buFont typeface="Wingdings" panose="05000000000000000000" pitchFamily="2" charset="2"/>
              <a:buChar char="Ø"/>
            </a:pPr>
            <a:r>
              <a:rPr lang="zh-CN" altLang="en-US" sz="2400" b="1" dirty="0"/>
              <a:t>主要缺点</a:t>
            </a:r>
            <a:endParaRPr lang="en-US" altLang="zh-CN" sz="2400" b="1" dirty="0"/>
          </a:p>
          <a:p>
            <a:pPr marL="800089" lvl="1" indent="-342900">
              <a:lnSpc>
                <a:spcPct val="150000"/>
              </a:lnSpc>
              <a:buFont typeface="Wingdings" panose="05000000000000000000" pitchFamily="2" charset="2"/>
              <a:buChar char="Ø"/>
            </a:pPr>
            <a:r>
              <a:rPr lang="zh-CN" altLang="en-US" sz="2400" b="1" dirty="0"/>
              <a:t>通过剥夺资源解除死锁，造成资源损失</a:t>
            </a:r>
          </a:p>
        </p:txBody>
      </p:sp>
    </p:spTree>
    <p:extLst>
      <p:ext uri="{BB962C8B-B14F-4D97-AF65-F5344CB8AC3E}">
        <p14:creationId xmlns:p14="http://schemas.microsoft.com/office/powerpoint/2010/main" val="46842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54721"/>
            <a:ext cx="1415772" cy="461665"/>
          </a:xfrm>
          <a:prstGeom prst="rect">
            <a:avLst/>
          </a:prstGeom>
          <a:noFill/>
        </p:spPr>
        <p:txBody>
          <a:bodyPr wrap="square" rtlCol="0">
            <a:spAutoFit/>
          </a:bodyPr>
          <a:lstStyle>
            <a:defPPr>
              <a:defRPr lang="zh-CN"/>
            </a:defPPr>
            <a:lvl1pPr>
              <a:defRPr sz="2400" b="1">
                <a:solidFill>
                  <a:schemeClr val="accent1">
                    <a:lumMod val="50000"/>
                    <a:alpha val="30000"/>
                  </a:schemeClr>
                </a:solidFill>
              </a:defRPr>
            </a:lvl1pPr>
          </a:lstStyle>
          <a:p>
            <a:r>
              <a:rPr lang="zh-CN" altLang="en-US" dirty="0"/>
              <a:t>概念</a:t>
            </a:r>
          </a:p>
        </p:txBody>
      </p:sp>
      <p:sp>
        <p:nvSpPr>
          <p:cNvPr id="26" name="文本框 25"/>
          <p:cNvSpPr txBox="1"/>
          <p:nvPr/>
        </p:nvSpPr>
        <p:spPr>
          <a:xfrm>
            <a:off x="3085010" y="5254722"/>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处理策略</a:t>
            </a:r>
          </a:p>
        </p:txBody>
      </p:sp>
      <p:sp>
        <p:nvSpPr>
          <p:cNvPr id="27" name="文本框 26"/>
          <p:cNvSpPr txBox="1"/>
          <p:nvPr/>
        </p:nvSpPr>
        <p:spPr>
          <a:xfrm>
            <a:off x="5248731" y="5258265"/>
            <a:ext cx="1723549"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死锁的预防</a:t>
            </a:r>
          </a:p>
        </p:txBody>
      </p:sp>
      <p:sp>
        <p:nvSpPr>
          <p:cNvPr id="28" name="文本框 27"/>
          <p:cNvSpPr txBox="1"/>
          <p:nvPr/>
        </p:nvSpPr>
        <p:spPr>
          <a:xfrm>
            <a:off x="7417686" y="5258265"/>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死锁的避免</a:t>
            </a:r>
          </a:p>
        </p:txBody>
      </p:sp>
      <p:sp>
        <p:nvSpPr>
          <p:cNvPr id="29" name="文本框 28"/>
          <p:cNvSpPr txBox="1"/>
          <p:nvPr/>
        </p:nvSpPr>
        <p:spPr>
          <a:xfrm>
            <a:off x="9536492" y="5258265"/>
            <a:ext cx="1712354" cy="461665"/>
          </a:xfrm>
          <a:prstGeom prst="rect">
            <a:avLst/>
          </a:prstGeom>
          <a:noFill/>
        </p:spPr>
        <p:txBody>
          <a:bodyPr wrap="square" rtlCol="0">
            <a:spAutoFit/>
          </a:bodyPr>
          <a:lstStyle>
            <a:defPPr>
              <a:defRPr lang="zh-CN"/>
            </a:defPPr>
            <a:lvl1pPr>
              <a:defRPr sz="2400" b="1">
                <a:solidFill>
                  <a:schemeClr val="accent1">
                    <a:lumMod val="50000"/>
                    <a:alpha val="30000"/>
                  </a:schemeClr>
                </a:solidFill>
              </a:defRPr>
            </a:lvl1pPr>
          </a:lstStyle>
          <a:p>
            <a:r>
              <a:rPr lang="zh-CN" altLang="en-US" dirty="0"/>
              <a:t>检测和解除</a:t>
            </a:r>
          </a:p>
        </p:txBody>
      </p:sp>
      <p:sp>
        <p:nvSpPr>
          <p:cNvPr id="36" name="矩形 35">
            <a:extLst>
              <a:ext uri="{FF2B5EF4-FFF2-40B4-BE49-F238E27FC236}">
                <a16:creationId xmlns:a16="http://schemas.microsoft.com/office/drawing/2014/main" id="{934E45FF-AF40-4197-9A1C-D2C478E5A0B3}"/>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a:extLst>
              <a:ext uri="{FF2B5EF4-FFF2-40B4-BE49-F238E27FC236}">
                <a16:creationId xmlns:a16="http://schemas.microsoft.com/office/drawing/2014/main" id="{026B92D3-CFBF-42E2-8581-CA962D8DDA83}"/>
              </a:ext>
            </a:extLst>
          </p:cNvPr>
          <p:cNvSpPr/>
          <p:nvPr/>
        </p:nvSpPr>
        <p:spPr>
          <a:xfrm>
            <a:off x="0" y="68852"/>
            <a:ext cx="5248732"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第四节 死锁</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962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预防死锁</a:t>
            </a:r>
          </a:p>
        </p:txBody>
      </p:sp>
      <p:sp>
        <p:nvSpPr>
          <p:cNvPr id="8" name="文本框 7">
            <a:extLst>
              <a:ext uri="{FF2B5EF4-FFF2-40B4-BE49-F238E27FC236}">
                <a16:creationId xmlns:a16="http://schemas.microsoft.com/office/drawing/2014/main" id="{7B3ACC82-3259-4EAE-88F5-CBDB6E2A4E8E}"/>
              </a:ext>
            </a:extLst>
          </p:cNvPr>
          <p:cNvSpPr txBox="1"/>
          <p:nvPr/>
        </p:nvSpPr>
        <p:spPr>
          <a:xfrm>
            <a:off x="979714" y="1726171"/>
            <a:ext cx="8225329" cy="579839"/>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预防死锁的发生只需破坏死锁的四个必要条件之一即可。</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979714" y="2778917"/>
            <a:ext cx="9527834" cy="279089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solidFill>
                  <a:srgbClr val="FF0000"/>
                </a:solidFill>
              </a:rPr>
              <a:t>破坏互斥条件</a:t>
            </a:r>
          </a:p>
          <a:p>
            <a:pPr marL="800089" lvl="1" indent="-342900">
              <a:lnSpc>
                <a:spcPct val="150000"/>
              </a:lnSpc>
              <a:buFont typeface="Wingdings" panose="05000000000000000000" pitchFamily="2" charset="2"/>
              <a:buChar char="Ø"/>
            </a:pPr>
            <a:r>
              <a:rPr lang="zh-CN" altLang="en-US" sz="2400" b="1" dirty="0"/>
              <a:t>把互斥共享资源</a:t>
            </a:r>
            <a:r>
              <a:rPr lang="zh-CN" altLang="en-US" sz="2400" b="1" dirty="0">
                <a:solidFill>
                  <a:srgbClr val="FF0000"/>
                </a:solidFill>
              </a:rPr>
              <a:t>封装</a:t>
            </a:r>
            <a:r>
              <a:rPr lang="zh-CN" altLang="en-US" sz="2400" b="1" dirty="0"/>
              <a:t>成可同时访问的</a:t>
            </a:r>
            <a:r>
              <a:rPr lang="zh-CN" altLang="en-US" sz="2400" b="1" dirty="0">
                <a:solidFill>
                  <a:srgbClr val="FF0000"/>
                </a:solidFill>
              </a:rPr>
              <a:t>共享</a:t>
            </a:r>
            <a:r>
              <a:rPr lang="zh-CN" altLang="en-US" sz="2400" b="1" dirty="0"/>
              <a:t>资源</a:t>
            </a:r>
            <a:endParaRPr lang="en-US" altLang="zh-CN" sz="2400" b="1" dirty="0"/>
          </a:p>
          <a:p>
            <a:pPr marL="800089" lvl="1" indent="-342900">
              <a:lnSpc>
                <a:spcPct val="150000"/>
              </a:lnSpc>
              <a:buFont typeface="Wingdings" panose="05000000000000000000" pitchFamily="2" charset="2"/>
              <a:buChar char="Ø"/>
            </a:pPr>
            <a:r>
              <a:rPr lang="zh-CN" altLang="en-US" sz="2400" b="1" dirty="0"/>
              <a:t>但有些资源根本不能同时访问</a:t>
            </a:r>
            <a:endParaRPr lang="en-US" altLang="zh-CN" sz="2400" b="1" dirty="0"/>
          </a:p>
          <a:p>
            <a:pPr marL="800089" lvl="1" indent="-342900">
              <a:lnSpc>
                <a:spcPct val="150000"/>
              </a:lnSpc>
              <a:buFont typeface="Wingdings" panose="05000000000000000000" pitchFamily="2" charset="2"/>
              <a:buChar char="Ø"/>
            </a:pPr>
            <a:r>
              <a:rPr lang="zh-CN" altLang="en-US" sz="2400" b="1" dirty="0"/>
              <a:t>而且有些场合应该保持这种互斥性</a:t>
            </a:r>
            <a:endParaRPr lang="en-US" altLang="zh-CN" sz="2400" b="1" dirty="0"/>
          </a:p>
          <a:p>
            <a:pPr marL="800089" lvl="1" indent="-342900">
              <a:lnSpc>
                <a:spcPct val="150000"/>
              </a:lnSpc>
              <a:buFont typeface="Wingdings" panose="05000000000000000000" pitchFamily="2" charset="2"/>
              <a:buChar char="Ø"/>
            </a:pPr>
            <a:r>
              <a:rPr lang="zh-CN" altLang="en-US" sz="2400" b="1" dirty="0"/>
              <a:t>因此破坏互斥条件预防死锁的方法不太可行</a:t>
            </a:r>
            <a:endParaRPr lang="en-US" altLang="zh-CN" sz="2400" b="1" dirty="0"/>
          </a:p>
        </p:txBody>
      </p:sp>
    </p:spTree>
    <p:extLst>
      <p:ext uri="{BB962C8B-B14F-4D97-AF65-F5344CB8AC3E}">
        <p14:creationId xmlns:p14="http://schemas.microsoft.com/office/powerpoint/2010/main" val="4181053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预防死锁</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979714" y="1891533"/>
            <a:ext cx="10361386" cy="445288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solidFill>
                  <a:srgbClr val="FF0000"/>
                </a:solidFill>
              </a:rPr>
              <a:t>破坏不剥夺条件</a:t>
            </a:r>
          </a:p>
          <a:p>
            <a:pPr marL="800089" lvl="1" indent="-342900">
              <a:lnSpc>
                <a:spcPct val="150000"/>
              </a:lnSpc>
              <a:buFont typeface="Wingdings" panose="05000000000000000000" pitchFamily="2" charset="2"/>
              <a:buChar char="Ø"/>
            </a:pPr>
            <a:r>
              <a:rPr lang="zh-CN" altLang="en-US" sz="2400" b="1" dirty="0"/>
              <a:t>当一个已保持了某些不可剥夺资源的进程，请求新资源而得不到满足时，他必须释放已经保持的所有资源，待以后需要时重新申请</a:t>
            </a:r>
            <a:endParaRPr lang="en-US" altLang="zh-CN" sz="2400" b="1" dirty="0"/>
          </a:p>
          <a:p>
            <a:pPr marL="800089" lvl="1" indent="-342900">
              <a:lnSpc>
                <a:spcPct val="150000"/>
              </a:lnSpc>
              <a:buFont typeface="Wingdings" panose="05000000000000000000" pitchFamily="2" charset="2"/>
              <a:buChar char="Ø"/>
            </a:pPr>
            <a:r>
              <a:rPr lang="zh-CN" altLang="en-US" sz="2400" b="1" dirty="0"/>
              <a:t>即，一个进程占有的资源会被</a:t>
            </a:r>
            <a:r>
              <a:rPr lang="zh-CN" altLang="en-US" sz="2400" b="1" dirty="0">
                <a:solidFill>
                  <a:srgbClr val="FF0000"/>
                </a:solidFill>
              </a:rPr>
              <a:t>临时释放</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t>实现复杂，释放已经获得资源可能造成前段工作失效</a:t>
            </a:r>
            <a:endParaRPr lang="en-US" altLang="zh-CN" sz="2400" b="1" dirty="0"/>
          </a:p>
          <a:p>
            <a:pPr marL="800089" lvl="1" indent="-342900">
              <a:lnSpc>
                <a:spcPct val="150000"/>
              </a:lnSpc>
              <a:buFont typeface="Wingdings" panose="05000000000000000000" pitchFamily="2" charset="2"/>
              <a:buChar char="Ø"/>
            </a:pPr>
            <a:r>
              <a:rPr lang="zh-CN" altLang="en-US" sz="2400" b="1" dirty="0"/>
              <a:t>反复申请和释放</a:t>
            </a:r>
            <a:r>
              <a:rPr lang="zh-CN" altLang="en-US" sz="2400" b="1" dirty="0">
                <a:solidFill>
                  <a:srgbClr val="FF0000"/>
                </a:solidFill>
              </a:rPr>
              <a:t>增加系统开销</a:t>
            </a:r>
            <a:r>
              <a:rPr lang="zh-CN" altLang="en-US" sz="2400" b="1" dirty="0"/>
              <a:t>，降低系统吞吐量</a:t>
            </a:r>
            <a:endParaRPr lang="en-US" altLang="zh-CN" sz="2400" b="1" dirty="0"/>
          </a:p>
          <a:p>
            <a:pPr marL="800089" lvl="1" indent="-342900">
              <a:lnSpc>
                <a:spcPct val="150000"/>
              </a:lnSpc>
              <a:buFont typeface="Wingdings" panose="05000000000000000000" pitchFamily="2" charset="2"/>
              <a:buChar char="Ø"/>
            </a:pPr>
            <a:r>
              <a:rPr lang="zh-CN" altLang="en-US" sz="2400" b="1" dirty="0"/>
              <a:t>此方法常用于状态易于保存和恢复的资源，如</a:t>
            </a:r>
            <a:r>
              <a:rPr lang="en-US" altLang="zh-CN" sz="2400" b="1" dirty="0"/>
              <a:t>CPU</a:t>
            </a:r>
            <a:r>
              <a:rPr lang="zh-CN" altLang="en-US" sz="2400" b="1" dirty="0"/>
              <a:t>寄存器及内存资源</a:t>
            </a:r>
            <a:endParaRPr lang="en-US" altLang="zh-CN" sz="2400" b="1" dirty="0"/>
          </a:p>
          <a:p>
            <a:pPr marL="800089" lvl="1" indent="-342900">
              <a:lnSpc>
                <a:spcPct val="150000"/>
              </a:lnSpc>
              <a:buFont typeface="Wingdings" panose="05000000000000000000" pitchFamily="2" charset="2"/>
              <a:buChar char="Ø"/>
            </a:pPr>
            <a:r>
              <a:rPr lang="zh-CN" altLang="en-US" sz="2400" b="1" dirty="0"/>
              <a:t>一般不能用于打印机之类的资源</a:t>
            </a:r>
            <a:endParaRPr lang="en-US" altLang="zh-CN" sz="2400" b="1" dirty="0"/>
          </a:p>
        </p:txBody>
      </p:sp>
    </p:spTree>
    <p:extLst>
      <p:ext uri="{BB962C8B-B14F-4D97-AF65-F5344CB8AC3E}">
        <p14:creationId xmlns:p14="http://schemas.microsoft.com/office/powerpoint/2010/main" val="245204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预防死锁</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979714" y="1891533"/>
            <a:ext cx="10666186" cy="389888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solidFill>
                  <a:srgbClr val="FF0000"/>
                </a:solidFill>
              </a:rPr>
              <a:t>破坏请求和保持条件</a:t>
            </a:r>
          </a:p>
          <a:p>
            <a:pPr marL="800089" lvl="1" indent="-342900">
              <a:lnSpc>
                <a:spcPct val="150000"/>
              </a:lnSpc>
              <a:buFont typeface="Wingdings" panose="05000000000000000000" pitchFamily="2" charset="2"/>
              <a:buChar char="Ø"/>
            </a:pPr>
            <a:r>
              <a:rPr lang="zh-CN" altLang="en-US" sz="2400" b="1" dirty="0"/>
              <a:t>采用预先静态分配方法，即进程在运行前</a:t>
            </a:r>
            <a:r>
              <a:rPr lang="zh-CN" altLang="en-US" sz="2400" b="1" dirty="0">
                <a:solidFill>
                  <a:srgbClr val="FF0000"/>
                </a:solidFill>
              </a:rPr>
              <a:t>一次申请完</a:t>
            </a:r>
            <a:r>
              <a:rPr lang="zh-CN" altLang="en-US" sz="2400" b="1" dirty="0"/>
              <a:t>他所需要的</a:t>
            </a:r>
            <a:r>
              <a:rPr lang="zh-CN" altLang="en-US" sz="2400" b="1" dirty="0">
                <a:solidFill>
                  <a:srgbClr val="FF0000"/>
                </a:solidFill>
              </a:rPr>
              <a:t>全部</a:t>
            </a:r>
            <a:r>
              <a:rPr lang="zh-CN" altLang="en-US" sz="2400" b="1" dirty="0"/>
              <a:t>资源，资源未满足前，不投入运行</a:t>
            </a:r>
            <a:endParaRPr lang="en-US" altLang="zh-CN" sz="2400" b="1" dirty="0"/>
          </a:p>
          <a:p>
            <a:pPr marL="800089" lvl="1" indent="-342900">
              <a:lnSpc>
                <a:spcPct val="150000"/>
              </a:lnSpc>
              <a:buFont typeface="Wingdings" panose="05000000000000000000" pitchFamily="2" charset="2"/>
              <a:buChar char="Ø"/>
            </a:pPr>
            <a:r>
              <a:rPr lang="zh-CN" altLang="en-US" sz="2400" b="1" dirty="0"/>
              <a:t>一旦运行，资源就归他所有，也不再提出其他请求</a:t>
            </a:r>
            <a:endParaRPr lang="en-US" altLang="zh-CN" sz="2400" b="1" dirty="0"/>
          </a:p>
          <a:p>
            <a:pPr marL="800089" lvl="1" indent="-342900">
              <a:lnSpc>
                <a:spcPct val="150000"/>
              </a:lnSpc>
              <a:buFont typeface="Wingdings" panose="05000000000000000000" pitchFamily="2" charset="2"/>
              <a:buChar char="Ø"/>
            </a:pPr>
            <a:r>
              <a:rPr lang="zh-CN" altLang="en-US" sz="2400" b="1" dirty="0"/>
              <a:t>实现简单</a:t>
            </a:r>
            <a:endParaRPr lang="en-US" altLang="zh-CN" sz="2400" b="1" dirty="0"/>
          </a:p>
          <a:p>
            <a:pPr marL="800089" lvl="1" indent="-342900">
              <a:lnSpc>
                <a:spcPct val="150000"/>
              </a:lnSpc>
              <a:buFont typeface="Wingdings" panose="05000000000000000000" pitchFamily="2" charset="2"/>
              <a:buChar char="Ø"/>
            </a:pPr>
            <a:r>
              <a:rPr lang="zh-CN" altLang="en-US" sz="2400" b="1" dirty="0"/>
              <a:t>资源被严重</a:t>
            </a:r>
            <a:r>
              <a:rPr lang="zh-CN" altLang="en-US" sz="2400" b="1" dirty="0">
                <a:solidFill>
                  <a:srgbClr val="FF0000"/>
                </a:solidFill>
              </a:rPr>
              <a:t>浪费</a:t>
            </a:r>
            <a:r>
              <a:rPr lang="zh-CN" altLang="en-US" sz="2400" b="1" dirty="0"/>
              <a:t>，有些资源只有在前期或者后期使用，有些甚至不使用</a:t>
            </a:r>
            <a:endParaRPr lang="en-US" altLang="zh-CN" sz="2400" b="1" dirty="0"/>
          </a:p>
          <a:p>
            <a:pPr marL="800089" lvl="1" indent="-342900">
              <a:lnSpc>
                <a:spcPct val="150000"/>
              </a:lnSpc>
              <a:buFont typeface="Wingdings" panose="05000000000000000000" pitchFamily="2" charset="2"/>
              <a:buChar char="Ø"/>
            </a:pPr>
            <a:r>
              <a:rPr lang="zh-CN" altLang="en-US" sz="2400" b="1" dirty="0"/>
              <a:t>导致“</a:t>
            </a:r>
            <a:r>
              <a:rPr lang="zh-CN" altLang="en-US" sz="2400" b="1" dirty="0">
                <a:solidFill>
                  <a:srgbClr val="FF0000"/>
                </a:solidFill>
              </a:rPr>
              <a:t>饥饿</a:t>
            </a:r>
            <a:r>
              <a:rPr lang="zh-CN" altLang="en-US" sz="2400" b="1" dirty="0"/>
              <a:t>”</a:t>
            </a:r>
            <a:endParaRPr lang="en-US" altLang="zh-CN" sz="2400" b="1" dirty="0"/>
          </a:p>
        </p:txBody>
      </p:sp>
    </p:spTree>
    <p:extLst>
      <p:ext uri="{BB962C8B-B14F-4D97-AF65-F5344CB8AC3E}">
        <p14:creationId xmlns:p14="http://schemas.microsoft.com/office/powerpoint/2010/main" val="4148786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预防死锁</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979714" y="1891533"/>
            <a:ext cx="10666186" cy="334489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solidFill>
                  <a:srgbClr val="FF0000"/>
                </a:solidFill>
              </a:rPr>
              <a:t>破坏循环等待条件</a:t>
            </a:r>
          </a:p>
          <a:p>
            <a:pPr marL="800089" lvl="1" indent="-342900">
              <a:lnSpc>
                <a:spcPct val="150000"/>
              </a:lnSpc>
              <a:buFont typeface="Wingdings" panose="05000000000000000000" pitchFamily="2" charset="2"/>
              <a:buChar char="Ø"/>
            </a:pPr>
            <a:r>
              <a:rPr lang="zh-CN" altLang="en-US" sz="2400" b="1" dirty="0"/>
              <a:t>采用顺序资源分配方法，首先</a:t>
            </a:r>
            <a:r>
              <a:rPr lang="zh-CN" altLang="en-US" sz="2400" b="1" dirty="0">
                <a:solidFill>
                  <a:srgbClr val="FF0000"/>
                </a:solidFill>
              </a:rPr>
              <a:t>给系统中的资源编号</a:t>
            </a:r>
            <a:r>
              <a:rPr lang="zh-CN" altLang="en-US" sz="2400" b="1" dirty="0"/>
              <a:t>，并规定每个进程必须按照资源编号递增的</a:t>
            </a:r>
            <a:r>
              <a:rPr lang="zh-CN" altLang="en-US" sz="2400" b="1" dirty="0">
                <a:solidFill>
                  <a:srgbClr val="FF0000"/>
                </a:solidFill>
              </a:rPr>
              <a:t>顺序申请</a:t>
            </a:r>
            <a:r>
              <a:rPr lang="zh-CN" altLang="en-US" sz="2400" b="1" dirty="0"/>
              <a:t>资源，同类资源</a:t>
            </a:r>
            <a:r>
              <a:rPr lang="zh-CN" altLang="en-US" sz="2400" b="1" dirty="0">
                <a:solidFill>
                  <a:srgbClr val="FF0000"/>
                </a:solidFill>
              </a:rPr>
              <a:t>一次申请完</a:t>
            </a:r>
            <a:endParaRPr lang="en-US" altLang="zh-CN" sz="2400" b="1" dirty="0">
              <a:solidFill>
                <a:srgbClr val="FF0000"/>
              </a:solidFill>
            </a:endParaRPr>
          </a:p>
          <a:p>
            <a:pPr marL="800089" lvl="1" indent="-342900">
              <a:lnSpc>
                <a:spcPct val="150000"/>
              </a:lnSpc>
              <a:buFont typeface="Wingdings" panose="05000000000000000000" pitchFamily="2" charset="2"/>
              <a:buChar char="Ø"/>
            </a:pPr>
            <a:r>
              <a:rPr lang="zh-CN" altLang="en-US" sz="2400" b="1" dirty="0"/>
              <a:t>编号必须稳定，限制了新设备的增加</a:t>
            </a:r>
            <a:endParaRPr lang="en-US" altLang="zh-CN" sz="2400" b="1" dirty="0"/>
          </a:p>
          <a:p>
            <a:pPr marL="800089" lvl="1" indent="-342900">
              <a:lnSpc>
                <a:spcPct val="150000"/>
              </a:lnSpc>
              <a:buFont typeface="Wingdings" panose="05000000000000000000" pitchFamily="2" charset="2"/>
              <a:buChar char="Ø"/>
            </a:pPr>
            <a:r>
              <a:rPr lang="zh-CN" altLang="en-US" sz="2400" b="1" dirty="0"/>
              <a:t>存在作业使用资源的顺序需系统规定的顺序不同，造成资源浪费</a:t>
            </a:r>
            <a:endParaRPr lang="en-US" altLang="zh-CN" sz="2400" b="1" dirty="0"/>
          </a:p>
          <a:p>
            <a:pPr marL="800089" lvl="1" indent="-342900">
              <a:lnSpc>
                <a:spcPct val="150000"/>
              </a:lnSpc>
              <a:buFont typeface="Wingdings" panose="05000000000000000000" pitchFamily="2" charset="2"/>
              <a:buChar char="Ø"/>
            </a:pPr>
            <a:r>
              <a:rPr lang="zh-CN" altLang="en-US" sz="2400" b="1" dirty="0"/>
              <a:t>给编程人员带来麻烦</a:t>
            </a:r>
            <a:endParaRPr lang="en-US" altLang="zh-CN" sz="2400" b="1" dirty="0"/>
          </a:p>
        </p:txBody>
      </p:sp>
    </p:spTree>
    <p:extLst>
      <p:ext uri="{BB962C8B-B14F-4D97-AF65-F5344CB8AC3E}">
        <p14:creationId xmlns:p14="http://schemas.microsoft.com/office/powerpoint/2010/main" val="3982224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02</a:t>
            </a:r>
            <a:endParaRPr lang="zh-CN" altLang="en-US" sz="8800" dirty="0">
              <a:solidFill>
                <a:schemeClr val="accent1">
                  <a:lumMod val="5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03</a:t>
            </a:r>
            <a:endParaRPr lang="zh-CN" altLang="en-US" sz="8800" dirty="0">
              <a:solidFill>
                <a:schemeClr val="accent1">
                  <a:lumMod val="5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04</a:t>
            </a:r>
            <a:endParaRPr lang="zh-CN" altLang="en-US" sz="8800" dirty="0">
              <a:solidFill>
                <a:schemeClr val="accent1">
                  <a:lumMod val="5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05</a:t>
            </a:r>
            <a:endParaRPr lang="zh-CN" altLang="en-US" sz="8800" dirty="0">
              <a:solidFill>
                <a:schemeClr val="accent1">
                  <a:lumMod val="5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75339"/>
            <a:ext cx="800219" cy="461665"/>
          </a:xfrm>
          <a:prstGeom prst="rect">
            <a:avLst/>
          </a:prstGeom>
          <a:noFill/>
        </p:spPr>
        <p:txBody>
          <a:bodyPr wrap="none" rtlCol="0">
            <a:spAutoFit/>
          </a:bodyPr>
          <a:lstStyle/>
          <a:p>
            <a:r>
              <a:rPr lang="zh-CN" altLang="en-US" sz="2400" b="1" dirty="0">
                <a:solidFill>
                  <a:schemeClr val="accent1">
                    <a:lumMod val="50000"/>
                  </a:schemeClr>
                </a:solidFill>
              </a:rPr>
              <a:t>概念</a:t>
            </a:r>
          </a:p>
        </p:txBody>
      </p:sp>
      <p:sp>
        <p:nvSpPr>
          <p:cNvPr id="26" name="文本框 25"/>
          <p:cNvSpPr txBox="1"/>
          <p:nvPr/>
        </p:nvSpPr>
        <p:spPr>
          <a:xfrm>
            <a:off x="3097706" y="5275338"/>
            <a:ext cx="1723549" cy="461665"/>
          </a:xfrm>
          <a:prstGeom prst="rect">
            <a:avLst/>
          </a:prstGeom>
          <a:noFill/>
        </p:spPr>
        <p:txBody>
          <a:bodyPr wrap="square" rtlCol="0">
            <a:spAutoFit/>
          </a:bodyPr>
          <a:lstStyle/>
          <a:p>
            <a:r>
              <a:rPr lang="zh-CN" altLang="en-US" sz="2400" b="1" dirty="0">
                <a:solidFill>
                  <a:schemeClr val="accent1">
                    <a:lumMod val="50000"/>
                  </a:schemeClr>
                </a:solidFill>
              </a:rPr>
              <a:t>处理策略</a:t>
            </a:r>
          </a:p>
        </p:txBody>
      </p:sp>
      <p:sp>
        <p:nvSpPr>
          <p:cNvPr id="27" name="文本框 26"/>
          <p:cNvSpPr txBox="1"/>
          <p:nvPr/>
        </p:nvSpPr>
        <p:spPr>
          <a:xfrm>
            <a:off x="5248731" y="5277881"/>
            <a:ext cx="1415772" cy="461665"/>
          </a:xfrm>
          <a:prstGeom prst="rect">
            <a:avLst/>
          </a:prstGeom>
          <a:noFill/>
        </p:spPr>
        <p:txBody>
          <a:bodyPr wrap="none" rtlCol="0">
            <a:spAutoFit/>
          </a:bodyPr>
          <a:lstStyle/>
          <a:p>
            <a:r>
              <a:rPr lang="zh-CN" altLang="en-US" sz="2400" b="1" dirty="0">
                <a:solidFill>
                  <a:schemeClr val="accent1">
                    <a:lumMod val="50000"/>
                  </a:schemeClr>
                </a:solidFill>
              </a:rPr>
              <a:t>死锁预防</a:t>
            </a:r>
          </a:p>
        </p:txBody>
      </p:sp>
      <p:sp>
        <p:nvSpPr>
          <p:cNvPr id="28" name="文本框 27"/>
          <p:cNvSpPr txBox="1"/>
          <p:nvPr/>
        </p:nvSpPr>
        <p:spPr>
          <a:xfrm>
            <a:off x="7392032" y="5277880"/>
            <a:ext cx="1415772" cy="461665"/>
          </a:xfrm>
          <a:prstGeom prst="rect">
            <a:avLst/>
          </a:prstGeom>
          <a:noFill/>
        </p:spPr>
        <p:txBody>
          <a:bodyPr wrap="none" rtlCol="0">
            <a:spAutoFit/>
          </a:bodyPr>
          <a:lstStyle/>
          <a:p>
            <a:r>
              <a:rPr lang="zh-CN" altLang="en-US" sz="2400" b="1" dirty="0">
                <a:solidFill>
                  <a:schemeClr val="accent1">
                    <a:lumMod val="50000"/>
                  </a:schemeClr>
                </a:solidFill>
              </a:rPr>
              <a:t>死锁避免</a:t>
            </a:r>
          </a:p>
        </p:txBody>
      </p:sp>
      <p:sp>
        <p:nvSpPr>
          <p:cNvPr id="29" name="文本框 28"/>
          <p:cNvSpPr txBox="1"/>
          <p:nvPr/>
        </p:nvSpPr>
        <p:spPr>
          <a:xfrm>
            <a:off x="9500099" y="5277879"/>
            <a:ext cx="1723549" cy="461665"/>
          </a:xfrm>
          <a:prstGeom prst="rect">
            <a:avLst/>
          </a:prstGeom>
          <a:noFill/>
        </p:spPr>
        <p:txBody>
          <a:bodyPr wrap="none" rtlCol="0">
            <a:spAutoFit/>
          </a:bodyPr>
          <a:lstStyle/>
          <a:p>
            <a:r>
              <a:rPr lang="zh-CN" altLang="en-US" sz="2400" b="1" dirty="0">
                <a:solidFill>
                  <a:schemeClr val="accent1">
                    <a:lumMod val="50000"/>
                  </a:schemeClr>
                </a:solidFill>
              </a:rPr>
              <a:t>检测与解除</a:t>
            </a:r>
          </a:p>
        </p:txBody>
      </p:sp>
      <p:sp>
        <p:nvSpPr>
          <p:cNvPr id="31" name="矩形 30"/>
          <p:cNvSpPr/>
          <p:nvPr/>
        </p:nvSpPr>
        <p:spPr>
          <a:xfrm>
            <a:off x="0" y="228609"/>
            <a:ext cx="12191999" cy="1015663"/>
          </a:xfrm>
          <a:prstGeom prst="rect">
            <a:avLst/>
          </a:prstGeom>
        </p:spPr>
        <p:txBody>
          <a:bodyPr wrap="square">
            <a:spAutoFit/>
          </a:bodyPr>
          <a:lstStyle/>
          <a:p>
            <a:pPr algn="ctr"/>
            <a:r>
              <a:rPr lang="zh-CN" altLang="en-US" sz="6000" b="1" dirty="0">
                <a:solidFill>
                  <a:schemeClr val="accent1">
                    <a:lumMod val="50000"/>
                  </a:schemeClr>
                </a:solidFill>
              </a:rPr>
              <a:t>死锁</a:t>
            </a:r>
          </a:p>
        </p:txBody>
      </p:sp>
      <p:cxnSp>
        <p:nvCxnSpPr>
          <p:cNvPr id="32" name="直接连接符 31"/>
          <p:cNvCxnSpPr>
            <a:cxnSpLocks/>
          </p:cNvCxnSpPr>
          <p:nvPr/>
        </p:nvCxnSpPr>
        <p:spPr>
          <a:xfrm>
            <a:off x="5174909" y="1183552"/>
            <a:ext cx="1842182"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02104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54721"/>
            <a:ext cx="1415772" cy="461665"/>
          </a:xfrm>
          <a:prstGeom prst="rect">
            <a:avLst/>
          </a:prstGeom>
          <a:noFill/>
        </p:spPr>
        <p:txBody>
          <a:bodyPr wrap="square" rtlCol="0">
            <a:spAutoFit/>
          </a:bodyPr>
          <a:lstStyle>
            <a:defPPr>
              <a:defRPr lang="zh-CN"/>
            </a:defPPr>
            <a:lvl1pPr>
              <a:defRPr sz="2400" b="1">
                <a:solidFill>
                  <a:schemeClr val="accent1">
                    <a:lumMod val="50000"/>
                    <a:alpha val="30000"/>
                  </a:schemeClr>
                </a:solidFill>
              </a:defRPr>
            </a:lvl1pPr>
          </a:lstStyle>
          <a:p>
            <a:r>
              <a:rPr lang="zh-CN" altLang="en-US" dirty="0"/>
              <a:t>概念</a:t>
            </a:r>
          </a:p>
        </p:txBody>
      </p:sp>
      <p:sp>
        <p:nvSpPr>
          <p:cNvPr id="26" name="文本框 25"/>
          <p:cNvSpPr txBox="1"/>
          <p:nvPr/>
        </p:nvSpPr>
        <p:spPr>
          <a:xfrm>
            <a:off x="3085010" y="5254722"/>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处理策略</a:t>
            </a:r>
          </a:p>
        </p:txBody>
      </p:sp>
      <p:sp>
        <p:nvSpPr>
          <p:cNvPr id="27" name="文本框 26"/>
          <p:cNvSpPr txBox="1"/>
          <p:nvPr/>
        </p:nvSpPr>
        <p:spPr>
          <a:xfrm>
            <a:off x="5248731" y="5258265"/>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死锁的预防</a:t>
            </a:r>
          </a:p>
        </p:txBody>
      </p:sp>
      <p:sp>
        <p:nvSpPr>
          <p:cNvPr id="28" name="文本框 27"/>
          <p:cNvSpPr txBox="1"/>
          <p:nvPr/>
        </p:nvSpPr>
        <p:spPr>
          <a:xfrm>
            <a:off x="7417686" y="5258265"/>
            <a:ext cx="1723549"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死锁的避免</a:t>
            </a:r>
          </a:p>
        </p:txBody>
      </p:sp>
      <p:sp>
        <p:nvSpPr>
          <p:cNvPr id="29" name="文本框 28"/>
          <p:cNvSpPr txBox="1"/>
          <p:nvPr/>
        </p:nvSpPr>
        <p:spPr>
          <a:xfrm>
            <a:off x="9536492" y="5258265"/>
            <a:ext cx="1712354" cy="461665"/>
          </a:xfrm>
          <a:prstGeom prst="rect">
            <a:avLst/>
          </a:prstGeom>
          <a:noFill/>
        </p:spPr>
        <p:txBody>
          <a:bodyPr wrap="square" rtlCol="0">
            <a:spAutoFit/>
          </a:bodyPr>
          <a:lstStyle>
            <a:defPPr>
              <a:defRPr lang="zh-CN"/>
            </a:defPPr>
            <a:lvl1pPr>
              <a:defRPr sz="2400" b="1">
                <a:solidFill>
                  <a:schemeClr val="accent1">
                    <a:lumMod val="50000"/>
                    <a:alpha val="30000"/>
                  </a:schemeClr>
                </a:solidFill>
              </a:defRPr>
            </a:lvl1pPr>
          </a:lstStyle>
          <a:p>
            <a:r>
              <a:rPr lang="zh-CN" altLang="en-US" dirty="0"/>
              <a:t>检测和解除</a:t>
            </a:r>
          </a:p>
        </p:txBody>
      </p:sp>
      <p:sp>
        <p:nvSpPr>
          <p:cNvPr id="36" name="矩形 35">
            <a:extLst>
              <a:ext uri="{FF2B5EF4-FFF2-40B4-BE49-F238E27FC236}">
                <a16:creationId xmlns:a16="http://schemas.microsoft.com/office/drawing/2014/main" id="{934E45FF-AF40-4197-9A1C-D2C478E5A0B3}"/>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a:extLst>
              <a:ext uri="{FF2B5EF4-FFF2-40B4-BE49-F238E27FC236}">
                <a16:creationId xmlns:a16="http://schemas.microsoft.com/office/drawing/2014/main" id="{026B92D3-CFBF-42E2-8581-CA962D8DDA83}"/>
              </a:ext>
            </a:extLst>
          </p:cNvPr>
          <p:cNvSpPr/>
          <p:nvPr/>
        </p:nvSpPr>
        <p:spPr>
          <a:xfrm>
            <a:off x="0" y="68852"/>
            <a:ext cx="5248732"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第四节 死锁</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5882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死锁的避免</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1059741" y="1891533"/>
            <a:ext cx="10072517" cy="334489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避免死锁同样是属于</a:t>
            </a:r>
            <a:r>
              <a:rPr lang="zh-CN" altLang="en-US" sz="2400" b="1" dirty="0">
                <a:solidFill>
                  <a:srgbClr val="FF0000"/>
                </a:solidFill>
              </a:rPr>
              <a:t>事前预防</a:t>
            </a:r>
            <a:r>
              <a:rPr lang="zh-CN" altLang="en-US" sz="2400" b="1" dirty="0"/>
              <a:t>的策略</a:t>
            </a:r>
            <a:endParaRPr lang="en-US" altLang="zh-CN" sz="2400" b="1" dirty="0"/>
          </a:p>
          <a:p>
            <a:pPr marL="342900" indent="-342900" algn="l">
              <a:lnSpc>
                <a:spcPct val="150000"/>
              </a:lnSpc>
              <a:buFont typeface="Wingdings" panose="05000000000000000000" pitchFamily="2" charset="2"/>
              <a:buChar char="Ø"/>
            </a:pPr>
            <a:r>
              <a:rPr lang="zh-CN" altLang="en-US" sz="2400" b="1" dirty="0"/>
              <a:t>但并不是事先采取某种限制措施破坏死锁必要条件</a:t>
            </a:r>
            <a:endParaRPr lang="en-US" altLang="zh-CN" sz="2400" b="1" dirty="0"/>
          </a:p>
          <a:p>
            <a:pPr marL="342900" indent="-342900" algn="l">
              <a:lnSpc>
                <a:spcPct val="150000"/>
              </a:lnSpc>
              <a:buFont typeface="Wingdings" panose="05000000000000000000" pitchFamily="2" charset="2"/>
              <a:buChar char="Ø"/>
            </a:pPr>
            <a:r>
              <a:rPr lang="zh-CN" altLang="en-US" sz="2400" b="1" dirty="0"/>
              <a:t>而是，在资源分配的过程中，防止系统进入不安全状态，避免发生死锁</a:t>
            </a:r>
            <a:endParaRPr lang="en-US" altLang="zh-CN" sz="2400" b="1" dirty="0"/>
          </a:p>
          <a:p>
            <a:pPr marL="342900" indent="-342900" algn="l">
              <a:lnSpc>
                <a:spcPct val="150000"/>
              </a:lnSpc>
              <a:buFont typeface="Wingdings" panose="05000000000000000000" pitchFamily="2" charset="2"/>
              <a:buChar char="Ø"/>
            </a:pPr>
            <a:r>
              <a:rPr lang="zh-CN" altLang="en-US" sz="2400" b="1" dirty="0"/>
              <a:t>这种方法施加的</a:t>
            </a:r>
            <a:r>
              <a:rPr lang="zh-CN" altLang="en-US" sz="2400" b="1" dirty="0">
                <a:solidFill>
                  <a:srgbClr val="FF0000"/>
                </a:solidFill>
              </a:rPr>
              <a:t>限制条件比较弱</a:t>
            </a:r>
            <a:r>
              <a:rPr lang="zh-CN" altLang="en-US" sz="2400" b="1" dirty="0"/>
              <a:t>，可以获得较好的系统性能</a:t>
            </a:r>
            <a:endParaRPr lang="en-US" altLang="zh-CN" sz="2400" b="1" dirty="0"/>
          </a:p>
          <a:p>
            <a:pPr marL="342900" indent="-342900" algn="l">
              <a:lnSpc>
                <a:spcPct val="150000"/>
              </a:lnSpc>
              <a:buFont typeface="Wingdings" panose="05000000000000000000" pitchFamily="2" charset="2"/>
              <a:buChar char="Ø"/>
            </a:pPr>
            <a:r>
              <a:rPr lang="zh-CN" altLang="en-US" sz="2400" b="1" dirty="0"/>
              <a:t>该方法把系统的状态分成</a:t>
            </a:r>
            <a:r>
              <a:rPr lang="zh-CN" altLang="en-US" sz="2400" b="1" dirty="0">
                <a:solidFill>
                  <a:srgbClr val="FF0000"/>
                </a:solidFill>
              </a:rPr>
              <a:t>安全状态</a:t>
            </a:r>
            <a:r>
              <a:rPr lang="zh-CN" altLang="en-US" sz="2400" b="1" dirty="0"/>
              <a:t>和</a:t>
            </a:r>
            <a:r>
              <a:rPr lang="zh-CN" altLang="en-US" sz="2400" b="1" dirty="0">
                <a:solidFill>
                  <a:srgbClr val="FF0000"/>
                </a:solidFill>
              </a:rPr>
              <a:t>不安全状态</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只要能使系统始终处于安全状态就能避免死锁</a:t>
            </a:r>
            <a:endParaRPr lang="en-US" altLang="zh-CN" sz="2400" b="1" dirty="0"/>
          </a:p>
        </p:txBody>
      </p:sp>
    </p:spTree>
    <p:extLst>
      <p:ext uri="{BB962C8B-B14F-4D97-AF65-F5344CB8AC3E}">
        <p14:creationId xmlns:p14="http://schemas.microsoft.com/office/powerpoint/2010/main" val="283614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安全状态</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1059741" y="1891533"/>
            <a:ext cx="10072517"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允许进程动态申请资源</a:t>
            </a:r>
            <a:endParaRPr lang="en-US" altLang="zh-CN" sz="2400" b="1" dirty="0"/>
          </a:p>
          <a:p>
            <a:pPr marL="342900" indent="-342900" algn="l">
              <a:lnSpc>
                <a:spcPct val="150000"/>
              </a:lnSpc>
              <a:buFont typeface="Wingdings" panose="05000000000000000000" pitchFamily="2" charset="2"/>
              <a:buChar char="Ø"/>
            </a:pPr>
            <a:r>
              <a:rPr lang="zh-CN" altLang="en-US" sz="2400" b="1" dirty="0"/>
              <a:t>在分配之前，计算此次资源分配的安全性</a:t>
            </a:r>
            <a:endParaRPr lang="en-US" altLang="zh-CN" sz="2400" b="1" dirty="0"/>
          </a:p>
          <a:p>
            <a:pPr marL="342900" indent="-342900" algn="l">
              <a:lnSpc>
                <a:spcPct val="150000"/>
              </a:lnSpc>
              <a:buFont typeface="Wingdings" panose="05000000000000000000" pitchFamily="2" charset="2"/>
              <a:buChar char="Ø"/>
            </a:pPr>
            <a:r>
              <a:rPr lang="zh-CN" altLang="en-US" sz="2400" b="1" dirty="0"/>
              <a:t>若分配后不会导致系统进入不安全状态则分配资源给进程，否则等待</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所谓</a:t>
            </a:r>
            <a:r>
              <a:rPr lang="zh-CN" altLang="en-US" sz="2400" b="1" dirty="0">
                <a:solidFill>
                  <a:srgbClr val="FF0000"/>
                </a:solidFill>
              </a:rPr>
              <a:t>安全状态</a:t>
            </a:r>
            <a:r>
              <a:rPr lang="zh-CN" altLang="en-US" sz="2400" b="1" dirty="0"/>
              <a:t>，是指系统能按照某种进程推进次序（</a:t>
            </a:r>
            <a:r>
              <a:rPr lang="en-US" altLang="zh-CN" sz="2400" b="1" dirty="0"/>
              <a:t>P</a:t>
            </a:r>
            <a:r>
              <a:rPr lang="en-US" altLang="zh-CN" sz="2400" b="1" baseline="-25000" dirty="0"/>
              <a:t>1</a:t>
            </a:r>
            <a:r>
              <a:rPr lang="en-US" altLang="zh-CN" sz="2400" b="1" dirty="0"/>
              <a:t>P</a:t>
            </a:r>
            <a:r>
              <a:rPr lang="en-US" altLang="zh-CN" sz="2400" b="1" baseline="-25000" dirty="0"/>
              <a:t>2</a:t>
            </a:r>
            <a:r>
              <a:rPr lang="en-US" altLang="zh-CN" sz="2400" b="1" dirty="0"/>
              <a:t>…</a:t>
            </a:r>
            <a:r>
              <a:rPr lang="en-US" altLang="zh-CN" sz="2400" b="1" dirty="0" err="1"/>
              <a:t>P</a:t>
            </a:r>
            <a:r>
              <a:rPr lang="en-US" altLang="zh-CN" sz="2400" b="1" baseline="-25000" dirty="0" err="1"/>
              <a:t>n</a:t>
            </a:r>
            <a:r>
              <a:rPr lang="zh-CN" altLang="en-US" sz="2400" b="1" dirty="0"/>
              <a:t>），为每个进程</a:t>
            </a:r>
            <a:r>
              <a:rPr lang="en-US" altLang="zh-CN" sz="2400" b="1" dirty="0"/>
              <a:t>P</a:t>
            </a:r>
            <a:r>
              <a:rPr lang="en-US" altLang="zh-CN" sz="2400" b="1" baseline="-25000" dirty="0"/>
              <a:t>i</a:t>
            </a:r>
            <a:r>
              <a:rPr lang="zh-CN" altLang="en-US" sz="2400" b="1" dirty="0"/>
              <a:t>分配其所需要的资源，直至满足每个进程对资源的</a:t>
            </a:r>
            <a:r>
              <a:rPr lang="zh-CN" altLang="en-US" sz="2400" b="1" dirty="0">
                <a:solidFill>
                  <a:srgbClr val="FF0000"/>
                </a:solidFill>
              </a:rPr>
              <a:t>最大需求</a:t>
            </a:r>
            <a:r>
              <a:rPr lang="zh-CN" altLang="en-US" sz="2400" b="1" dirty="0"/>
              <a:t>，使得每一个进程都可以</a:t>
            </a:r>
            <a:r>
              <a:rPr lang="zh-CN" altLang="en-US" sz="2400" b="1" dirty="0">
                <a:solidFill>
                  <a:srgbClr val="FF0000"/>
                </a:solidFill>
              </a:rPr>
              <a:t>顺利的完成</a:t>
            </a:r>
            <a:r>
              <a:rPr lang="zh-CN" altLang="en-US" sz="2400" b="1" dirty="0"/>
              <a:t>，此时称</a:t>
            </a:r>
            <a:r>
              <a:rPr lang="en-US" altLang="zh-CN" sz="2400" b="1" dirty="0"/>
              <a:t>P</a:t>
            </a:r>
            <a:r>
              <a:rPr lang="en-US" altLang="zh-CN" sz="2400" b="1" baseline="-25000" dirty="0"/>
              <a:t>1</a:t>
            </a:r>
            <a:r>
              <a:rPr lang="zh-CN" altLang="en-US" sz="2400" b="1" dirty="0"/>
              <a:t>，</a:t>
            </a:r>
            <a:r>
              <a:rPr lang="en-US" altLang="zh-CN" sz="2400" b="1" dirty="0"/>
              <a:t>P</a:t>
            </a:r>
            <a:r>
              <a:rPr lang="en-US" altLang="zh-CN" sz="2400" b="1" baseline="-25000" dirty="0"/>
              <a:t>2</a:t>
            </a:r>
            <a:r>
              <a:rPr lang="zh-CN" altLang="en-US" sz="2400" b="1" dirty="0"/>
              <a:t>，</a:t>
            </a:r>
            <a:r>
              <a:rPr lang="en-US" altLang="zh-CN" sz="2400" b="1" dirty="0"/>
              <a:t>…</a:t>
            </a:r>
            <a:r>
              <a:rPr lang="zh-CN" altLang="en-US" sz="2400" b="1" dirty="0"/>
              <a:t>，</a:t>
            </a:r>
            <a:r>
              <a:rPr lang="en-US" altLang="zh-CN" sz="2400" b="1" dirty="0" err="1"/>
              <a:t>P</a:t>
            </a:r>
            <a:r>
              <a:rPr lang="en-US" altLang="zh-CN" sz="2400" b="1" baseline="-25000" dirty="0" err="1"/>
              <a:t>n</a:t>
            </a:r>
            <a:r>
              <a:rPr lang="zh-CN" altLang="en-US" sz="2400" b="1" dirty="0"/>
              <a:t>为</a:t>
            </a:r>
            <a:r>
              <a:rPr lang="zh-CN" altLang="en-US" sz="2400" b="1" dirty="0">
                <a:solidFill>
                  <a:srgbClr val="FF0000"/>
                </a:solidFill>
              </a:rPr>
              <a:t>安全序列</a:t>
            </a:r>
            <a:r>
              <a:rPr lang="zh-CN" altLang="en-US" sz="2400" b="1" dirty="0"/>
              <a:t>，如果系统无法找到一个安全序列，则称系统处于不安全状态</a:t>
            </a:r>
            <a:endParaRPr lang="en-US" altLang="zh-CN" sz="2400" b="1" dirty="0"/>
          </a:p>
        </p:txBody>
      </p:sp>
    </p:spTree>
    <p:extLst>
      <p:ext uri="{BB962C8B-B14F-4D97-AF65-F5344CB8AC3E}">
        <p14:creationId xmlns:p14="http://schemas.microsoft.com/office/powerpoint/2010/main" val="116218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安全序列</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1059741" y="1484938"/>
            <a:ext cx="10072517" cy="465358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000" b="1" dirty="0"/>
              <a:t>利用额外的先验信息，在分配资源时判断是否会出现死锁</a:t>
            </a:r>
            <a:endParaRPr lang="en-US" altLang="zh-CN" sz="2000" b="1" dirty="0"/>
          </a:p>
          <a:p>
            <a:pPr marL="342900" indent="-342900" algn="l">
              <a:lnSpc>
                <a:spcPct val="150000"/>
              </a:lnSpc>
              <a:buFont typeface="Wingdings" panose="05000000000000000000" pitchFamily="2" charset="2"/>
              <a:buChar char="Ø"/>
            </a:pPr>
            <a:r>
              <a:rPr lang="zh-CN" altLang="en-US" sz="2000" b="1" dirty="0"/>
              <a:t>只有在不会死锁时分配资源</a:t>
            </a:r>
            <a:endParaRPr lang="en-US" altLang="zh-CN" sz="2000" b="1" dirty="0"/>
          </a:p>
          <a:p>
            <a:pPr marL="800089" lvl="1" indent="-342900">
              <a:lnSpc>
                <a:spcPct val="150000"/>
              </a:lnSpc>
              <a:buFont typeface="Wingdings" panose="05000000000000000000" pitchFamily="2" charset="2"/>
              <a:buChar char="Ø"/>
            </a:pPr>
            <a:r>
              <a:rPr lang="zh-CN" altLang="en-US" sz="2000" b="1" dirty="0"/>
              <a:t>要求进程声明需要资源的</a:t>
            </a:r>
            <a:r>
              <a:rPr lang="zh-CN" altLang="en-US" sz="2000" b="1" dirty="0">
                <a:solidFill>
                  <a:srgbClr val="FF0000"/>
                </a:solidFill>
              </a:rPr>
              <a:t>最大数目</a:t>
            </a:r>
            <a:endParaRPr lang="en-US" altLang="zh-CN" sz="2000" b="1" dirty="0">
              <a:solidFill>
                <a:srgbClr val="FF0000"/>
              </a:solidFill>
            </a:endParaRPr>
          </a:p>
          <a:p>
            <a:pPr marL="800089" lvl="1" indent="-342900">
              <a:lnSpc>
                <a:spcPct val="150000"/>
              </a:lnSpc>
              <a:buFont typeface="Wingdings" panose="05000000000000000000" pitchFamily="2" charset="2"/>
              <a:buChar char="Ø"/>
            </a:pPr>
            <a:r>
              <a:rPr lang="zh-CN" altLang="en-US" sz="2000" b="1" dirty="0"/>
              <a:t>限定</a:t>
            </a:r>
            <a:r>
              <a:rPr lang="zh-CN" altLang="en-US" sz="2000" b="1" dirty="0">
                <a:solidFill>
                  <a:srgbClr val="FF0000"/>
                </a:solidFill>
              </a:rPr>
              <a:t>提供与分配</a:t>
            </a:r>
            <a:r>
              <a:rPr lang="zh-CN" altLang="en-US" sz="2000" b="1" dirty="0"/>
              <a:t>资源的数量，确保满足进程的</a:t>
            </a:r>
            <a:r>
              <a:rPr lang="zh-CN" altLang="en-US" sz="2000" b="1" dirty="0">
                <a:solidFill>
                  <a:srgbClr val="FF0000"/>
                </a:solidFill>
              </a:rPr>
              <a:t>最大</a:t>
            </a:r>
            <a:r>
              <a:rPr lang="zh-CN" altLang="en-US" sz="2000" b="1" dirty="0"/>
              <a:t>需求</a:t>
            </a:r>
            <a:endParaRPr lang="en-US" altLang="zh-CN" sz="2000" b="1" dirty="0"/>
          </a:p>
          <a:p>
            <a:pPr marL="800089" lvl="1" indent="-342900">
              <a:lnSpc>
                <a:spcPct val="150000"/>
              </a:lnSpc>
              <a:buFont typeface="Wingdings" panose="05000000000000000000" pitchFamily="2" charset="2"/>
              <a:buChar char="Ø"/>
            </a:pPr>
            <a:r>
              <a:rPr lang="zh-CN" altLang="en-US" sz="2000" b="1" dirty="0">
                <a:solidFill>
                  <a:srgbClr val="FF0000"/>
                </a:solidFill>
              </a:rPr>
              <a:t>动态检查</a:t>
            </a:r>
            <a:r>
              <a:rPr lang="zh-CN" altLang="en-US" sz="2000" b="1" dirty="0"/>
              <a:t>资源分配状态，确保不会出现环形等待</a:t>
            </a:r>
            <a:endParaRPr lang="en-US" altLang="zh-CN" sz="2000" b="1" dirty="0"/>
          </a:p>
          <a:p>
            <a:pPr marL="342900" indent="-342900">
              <a:lnSpc>
                <a:spcPct val="150000"/>
              </a:lnSpc>
              <a:buFont typeface="Wingdings" panose="05000000000000000000" pitchFamily="2" charset="2"/>
              <a:buChar char="Ø"/>
            </a:pPr>
            <a:r>
              <a:rPr lang="zh-CN" altLang="en-US" sz="2000" b="1" dirty="0"/>
              <a:t>序列</a:t>
            </a:r>
            <a:r>
              <a:rPr lang="en-US" altLang="zh-CN" sz="2000" b="1" dirty="0"/>
              <a:t>&lt;P</a:t>
            </a:r>
            <a:r>
              <a:rPr lang="en-US" altLang="zh-CN" sz="2000" b="1" baseline="-25000" dirty="0"/>
              <a:t>1</a:t>
            </a:r>
            <a:r>
              <a:rPr lang="en-US" altLang="zh-CN" sz="2000" b="1" dirty="0"/>
              <a:t>,P</a:t>
            </a:r>
            <a:r>
              <a:rPr lang="en-US" altLang="zh-CN" sz="2000" b="1" baseline="-25000" dirty="0"/>
              <a:t>2</a:t>
            </a:r>
            <a:r>
              <a:rPr lang="en-US" altLang="zh-CN" sz="2000" b="1" dirty="0"/>
              <a:t>,…,</a:t>
            </a:r>
            <a:r>
              <a:rPr lang="en-US" altLang="zh-CN" sz="2000" b="1" dirty="0" err="1"/>
              <a:t>P</a:t>
            </a:r>
            <a:r>
              <a:rPr lang="en-US" altLang="zh-CN" sz="2000" b="1" baseline="-25000" dirty="0" err="1"/>
              <a:t>n</a:t>
            </a:r>
            <a:r>
              <a:rPr lang="en-US" altLang="zh-CN" sz="2000" b="1" dirty="0"/>
              <a:t>&gt;</a:t>
            </a:r>
            <a:r>
              <a:rPr lang="zh-CN" altLang="en-US" sz="2000" b="1" dirty="0"/>
              <a:t>是安全的</a:t>
            </a:r>
            <a:endParaRPr lang="en-US" altLang="zh-CN" sz="2000" b="1" dirty="0"/>
          </a:p>
          <a:p>
            <a:pPr marL="800089" lvl="1" indent="-342900">
              <a:lnSpc>
                <a:spcPct val="150000"/>
              </a:lnSpc>
              <a:buFont typeface="Wingdings" panose="05000000000000000000" pitchFamily="2" charset="2"/>
              <a:buChar char="Ø"/>
            </a:pPr>
            <a:r>
              <a:rPr lang="en-US" altLang="zh-CN" sz="2000" b="1" dirty="0"/>
              <a:t>P</a:t>
            </a:r>
            <a:r>
              <a:rPr lang="en-US" altLang="zh-CN" sz="2000" b="1" baseline="-25000" dirty="0"/>
              <a:t>i</a:t>
            </a:r>
            <a:r>
              <a:rPr lang="zh-CN" altLang="en-US" sz="2000" b="1" dirty="0"/>
              <a:t>要求的资源 ≤ 当前可用资源 </a:t>
            </a:r>
            <a:r>
              <a:rPr lang="en-US" altLang="zh-CN" sz="2000" b="1" dirty="0"/>
              <a:t>+ </a:t>
            </a:r>
            <a:r>
              <a:rPr lang="zh-CN" altLang="en-US" sz="2000" b="1" dirty="0"/>
              <a:t>所有</a:t>
            </a:r>
            <a:r>
              <a:rPr lang="en-US" altLang="zh-CN" sz="2000" b="1" dirty="0" err="1"/>
              <a:t>P</a:t>
            </a:r>
            <a:r>
              <a:rPr lang="en-US" altLang="zh-CN" sz="2000" b="1" baseline="-25000" dirty="0" err="1"/>
              <a:t>j</a:t>
            </a:r>
            <a:r>
              <a:rPr lang="zh-CN" altLang="en-US" sz="2000" b="1" dirty="0"/>
              <a:t>持有的资源，其中</a:t>
            </a:r>
            <a:r>
              <a:rPr lang="en-US" altLang="zh-CN" sz="2000" b="1" dirty="0" err="1"/>
              <a:t>i</a:t>
            </a:r>
            <a:r>
              <a:rPr lang="en-US" altLang="zh-CN" sz="2000" b="1" dirty="0"/>
              <a:t> &gt; j</a:t>
            </a:r>
          </a:p>
          <a:p>
            <a:pPr marL="800089" lvl="1" indent="-342900">
              <a:lnSpc>
                <a:spcPct val="150000"/>
              </a:lnSpc>
              <a:buFont typeface="Wingdings" panose="05000000000000000000" pitchFamily="2" charset="2"/>
              <a:buChar char="Ø"/>
            </a:pPr>
            <a:r>
              <a:rPr lang="zh-CN" altLang="en-US" sz="2000" b="1" dirty="0"/>
              <a:t>若</a:t>
            </a:r>
            <a:r>
              <a:rPr lang="en-US" altLang="zh-CN" sz="2000" b="1" dirty="0"/>
              <a:t>P</a:t>
            </a:r>
            <a:r>
              <a:rPr lang="en-US" altLang="zh-CN" sz="2000" b="1" baseline="-25000" dirty="0"/>
              <a:t>i</a:t>
            </a:r>
            <a:r>
              <a:rPr lang="zh-CN" altLang="en-US" sz="2000" b="1" dirty="0"/>
              <a:t>的资源请求不能立即分配，则</a:t>
            </a:r>
            <a:r>
              <a:rPr lang="en-US" altLang="zh-CN" sz="2000" b="1" dirty="0"/>
              <a:t>P</a:t>
            </a:r>
            <a:r>
              <a:rPr lang="en-US" altLang="zh-CN" sz="2000" b="1" baseline="-25000" dirty="0"/>
              <a:t>i</a:t>
            </a:r>
            <a:r>
              <a:rPr lang="zh-CN" altLang="en-US" sz="2000" b="1" dirty="0"/>
              <a:t>等待所有</a:t>
            </a:r>
            <a:r>
              <a:rPr lang="en-US" altLang="zh-CN" sz="2000" b="1" dirty="0" err="1"/>
              <a:t>P</a:t>
            </a:r>
            <a:r>
              <a:rPr lang="en-US" altLang="zh-CN" sz="2000" b="1" baseline="-25000" dirty="0" err="1"/>
              <a:t>j</a:t>
            </a:r>
            <a:r>
              <a:rPr lang="zh-CN" altLang="en-US" sz="2000" b="1" dirty="0"/>
              <a:t>完成</a:t>
            </a:r>
            <a:endParaRPr lang="en-US" altLang="zh-CN" sz="2000" b="1" dirty="0"/>
          </a:p>
          <a:p>
            <a:pPr marL="800089" lvl="1" indent="-342900">
              <a:lnSpc>
                <a:spcPct val="150000"/>
              </a:lnSpc>
              <a:buFont typeface="Wingdings" panose="05000000000000000000" pitchFamily="2" charset="2"/>
              <a:buChar char="Ø"/>
            </a:pPr>
            <a:r>
              <a:rPr lang="en-US" altLang="zh-CN" sz="2000" b="1" dirty="0"/>
              <a:t>P</a:t>
            </a:r>
            <a:r>
              <a:rPr lang="en-US" altLang="zh-CN" sz="2000" b="1" baseline="-25000" dirty="0"/>
              <a:t>i</a:t>
            </a:r>
            <a:r>
              <a:rPr lang="zh-CN" altLang="en-US" sz="2000" b="1" dirty="0"/>
              <a:t>完成后，</a:t>
            </a:r>
            <a:r>
              <a:rPr lang="en-US" altLang="zh-CN" sz="2000" b="1" dirty="0"/>
              <a:t>P</a:t>
            </a:r>
            <a:r>
              <a:rPr lang="en-US" altLang="zh-CN" sz="2000" b="1" baseline="-25000" dirty="0"/>
              <a:t>i+1</a:t>
            </a:r>
            <a:r>
              <a:rPr lang="zh-CN" altLang="en-US" sz="2000" b="1" dirty="0"/>
              <a:t>可得到所需资源，执行，并释放所分配资源</a:t>
            </a:r>
            <a:endParaRPr lang="en-US" altLang="zh-CN" sz="2000" b="1" dirty="0"/>
          </a:p>
          <a:p>
            <a:pPr marL="800089" lvl="1" indent="-342900">
              <a:lnSpc>
                <a:spcPct val="150000"/>
              </a:lnSpc>
              <a:buFont typeface="Wingdings" panose="05000000000000000000" pitchFamily="2" charset="2"/>
              <a:buChar char="Ø"/>
            </a:pPr>
            <a:r>
              <a:rPr lang="zh-CN" altLang="en-US" sz="2000" b="1" dirty="0"/>
              <a:t>最终，整个序列的所有</a:t>
            </a:r>
            <a:r>
              <a:rPr lang="en-US" altLang="zh-CN" sz="2000" b="1" dirty="0"/>
              <a:t>P</a:t>
            </a:r>
            <a:r>
              <a:rPr lang="en-US" altLang="zh-CN" sz="2000" b="1" baseline="-25000" dirty="0"/>
              <a:t>i</a:t>
            </a:r>
            <a:r>
              <a:rPr lang="zh-CN" altLang="en-US" sz="2000" b="1" dirty="0"/>
              <a:t>都能获得所需资源</a:t>
            </a:r>
            <a:endParaRPr lang="en-US" altLang="zh-CN" sz="2000" b="1" dirty="0"/>
          </a:p>
        </p:txBody>
      </p:sp>
    </p:spTree>
    <p:extLst>
      <p:ext uri="{BB962C8B-B14F-4D97-AF65-F5344CB8AC3E}">
        <p14:creationId xmlns:p14="http://schemas.microsoft.com/office/powerpoint/2010/main" val="3614065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820003" cy="584775"/>
          </a:xfrm>
          <a:prstGeom prst="rect">
            <a:avLst/>
          </a:prstGeom>
          <a:noFill/>
        </p:spPr>
        <p:txBody>
          <a:bodyPr wrap="none" rtlCol="0">
            <a:spAutoFit/>
          </a:bodyPr>
          <a:lstStyle/>
          <a:p>
            <a:r>
              <a:rPr lang="zh-CN" altLang="en-US" sz="3200" b="1" dirty="0">
                <a:solidFill>
                  <a:srgbClr val="FF0000"/>
                </a:solidFill>
              </a:rPr>
              <a:t>安全状态</a:t>
            </a:r>
            <a:r>
              <a:rPr lang="en-US" altLang="zh-CN" sz="3200" b="1" dirty="0">
                <a:solidFill>
                  <a:srgbClr val="FF0000"/>
                </a:solidFill>
              </a:rPr>
              <a:t>-</a:t>
            </a:r>
            <a:r>
              <a:rPr lang="zh-CN" altLang="en-US" sz="3200" b="1" dirty="0">
                <a:solidFill>
                  <a:srgbClr val="FF0000"/>
                </a:solidFill>
              </a:rPr>
              <a:t>示例</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1059741" y="1891533"/>
            <a:ext cx="10072517" cy="224183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设系统有</a:t>
            </a:r>
            <a:r>
              <a:rPr lang="en-US" altLang="zh-CN" sz="2400" b="1" dirty="0"/>
              <a:t>3</a:t>
            </a:r>
            <a:r>
              <a:rPr lang="zh-CN" altLang="en-US" sz="2400" b="1" dirty="0"/>
              <a:t>个进程</a:t>
            </a:r>
            <a:r>
              <a:rPr lang="en-US" altLang="zh-CN" sz="2400" b="1" dirty="0"/>
              <a:t>P</a:t>
            </a:r>
            <a:r>
              <a:rPr lang="en-US" altLang="zh-CN" sz="2400" b="1" baseline="-25000" dirty="0"/>
              <a:t>1</a:t>
            </a:r>
            <a:r>
              <a:rPr lang="zh-CN" altLang="en-US" sz="2400" b="1" dirty="0"/>
              <a:t>，</a:t>
            </a:r>
            <a:r>
              <a:rPr lang="en-US" altLang="zh-CN" sz="2400" b="1" dirty="0"/>
              <a:t>P</a:t>
            </a:r>
            <a:r>
              <a:rPr lang="en-US" altLang="zh-CN" sz="2400" b="1" baseline="-25000" dirty="0"/>
              <a:t>2</a:t>
            </a:r>
            <a:r>
              <a:rPr lang="zh-CN" altLang="en-US" sz="2400" b="1" dirty="0"/>
              <a:t>，</a:t>
            </a:r>
            <a:r>
              <a:rPr lang="en-US" altLang="zh-CN" sz="2400" b="1" dirty="0"/>
              <a:t>P</a:t>
            </a:r>
            <a:r>
              <a:rPr lang="en-US" altLang="zh-CN" sz="2400" b="1" baseline="-25000" dirty="0"/>
              <a:t>3</a:t>
            </a:r>
            <a:r>
              <a:rPr lang="zh-CN" altLang="en-US" sz="2400" b="1" dirty="0"/>
              <a:t>，共有</a:t>
            </a:r>
            <a:r>
              <a:rPr lang="en-US" altLang="zh-CN" sz="2400" b="1" dirty="0"/>
              <a:t>12</a:t>
            </a:r>
            <a:r>
              <a:rPr lang="zh-CN" altLang="en-US" sz="2400" b="1" dirty="0"/>
              <a:t>台磁带机</a:t>
            </a:r>
            <a:endParaRPr lang="en-US" altLang="zh-CN" sz="2400" b="1" dirty="0"/>
          </a:p>
          <a:p>
            <a:pPr marL="342900" indent="-342900" algn="l">
              <a:lnSpc>
                <a:spcPct val="150000"/>
              </a:lnSpc>
              <a:buFont typeface="Wingdings" panose="05000000000000000000" pitchFamily="2" charset="2"/>
              <a:buChar char="Ø"/>
            </a:pPr>
            <a:r>
              <a:rPr lang="zh-CN" altLang="en-US" sz="2400" b="1" dirty="0"/>
              <a:t>进程</a:t>
            </a:r>
            <a:r>
              <a:rPr lang="en-US" altLang="zh-CN" sz="2400" b="1" dirty="0"/>
              <a:t>P</a:t>
            </a:r>
            <a:r>
              <a:rPr lang="en-US" altLang="zh-CN" sz="2400" b="1" baseline="-25000" dirty="0"/>
              <a:t>1</a:t>
            </a:r>
            <a:r>
              <a:rPr lang="zh-CN" altLang="en-US" sz="2400" b="1" dirty="0"/>
              <a:t>总用需要</a:t>
            </a:r>
            <a:r>
              <a:rPr lang="en-US" altLang="zh-CN" sz="2400" b="1" dirty="0"/>
              <a:t>10</a:t>
            </a:r>
            <a:r>
              <a:rPr lang="zh-CN" altLang="en-US" sz="2400" b="1" dirty="0"/>
              <a:t>台磁带机，</a:t>
            </a:r>
            <a:r>
              <a:rPr lang="en-US" altLang="zh-CN" sz="2400" b="1" dirty="0"/>
              <a:t>P</a:t>
            </a:r>
            <a:r>
              <a:rPr lang="en-US" altLang="zh-CN" sz="2400" b="1" baseline="-25000" dirty="0"/>
              <a:t>2</a:t>
            </a:r>
            <a:r>
              <a:rPr lang="zh-CN" altLang="en-US" sz="2400" b="1" dirty="0"/>
              <a:t>和</a:t>
            </a:r>
            <a:r>
              <a:rPr lang="en-US" altLang="zh-CN" sz="2400" b="1" dirty="0"/>
              <a:t>P</a:t>
            </a:r>
            <a:r>
              <a:rPr lang="en-US" altLang="zh-CN" sz="2400" b="1" baseline="-25000" dirty="0"/>
              <a:t>3</a:t>
            </a:r>
            <a:r>
              <a:rPr lang="zh-CN" altLang="en-US" sz="2400" b="1" dirty="0"/>
              <a:t>分别需要</a:t>
            </a:r>
            <a:r>
              <a:rPr lang="en-US" altLang="zh-CN" sz="2400" b="1" dirty="0"/>
              <a:t>4</a:t>
            </a:r>
            <a:r>
              <a:rPr lang="zh-CN" altLang="en-US" sz="2400" b="1" dirty="0"/>
              <a:t>台和</a:t>
            </a:r>
            <a:r>
              <a:rPr lang="en-US" altLang="zh-CN" sz="2400" b="1" dirty="0"/>
              <a:t>9</a:t>
            </a:r>
            <a:r>
              <a:rPr lang="zh-CN" altLang="en-US" sz="2400" b="1" dirty="0"/>
              <a:t>台</a:t>
            </a:r>
            <a:endParaRPr lang="en-US" altLang="zh-CN" sz="2400" b="1" dirty="0"/>
          </a:p>
          <a:p>
            <a:pPr marL="342900" indent="-342900" algn="l">
              <a:lnSpc>
                <a:spcPct val="150000"/>
              </a:lnSpc>
              <a:buFont typeface="Wingdings" panose="05000000000000000000" pitchFamily="2" charset="2"/>
              <a:buChar char="Ø"/>
            </a:pPr>
            <a:r>
              <a:rPr lang="zh-CN" altLang="en-US" sz="2400" b="1" dirty="0"/>
              <a:t>假设</a:t>
            </a:r>
            <a:r>
              <a:rPr lang="en-US" altLang="zh-CN" sz="2400" b="1" dirty="0"/>
              <a:t>T</a:t>
            </a:r>
            <a:r>
              <a:rPr lang="en-US" altLang="zh-CN" sz="2400" b="1" baseline="-25000" dirty="0"/>
              <a:t>0</a:t>
            </a:r>
            <a:r>
              <a:rPr lang="zh-CN" altLang="en-US" sz="2400" b="1" dirty="0"/>
              <a:t>时刻，进程</a:t>
            </a:r>
            <a:r>
              <a:rPr lang="en-US" altLang="zh-CN" sz="2400" b="1" dirty="0"/>
              <a:t>P</a:t>
            </a:r>
            <a:r>
              <a:rPr lang="en-US" altLang="zh-CN" sz="2400" b="1" baseline="-25000" dirty="0"/>
              <a:t>1</a:t>
            </a:r>
            <a:r>
              <a:rPr lang="zh-CN" altLang="en-US" sz="2400" b="1" dirty="0"/>
              <a:t>，</a:t>
            </a:r>
            <a:r>
              <a:rPr lang="en-US" altLang="zh-CN" sz="2400" b="1" dirty="0"/>
              <a:t>P</a:t>
            </a:r>
            <a:r>
              <a:rPr lang="en-US" altLang="zh-CN" sz="2400" b="1" baseline="-25000" dirty="0"/>
              <a:t>2</a:t>
            </a:r>
            <a:r>
              <a:rPr lang="zh-CN" altLang="en-US" sz="2400" b="1" dirty="0"/>
              <a:t>和</a:t>
            </a:r>
            <a:r>
              <a:rPr lang="en-US" altLang="zh-CN" sz="2400" b="1" dirty="0"/>
              <a:t>P</a:t>
            </a:r>
            <a:r>
              <a:rPr lang="en-US" altLang="zh-CN" sz="2400" b="1" baseline="-25000" dirty="0"/>
              <a:t>3</a:t>
            </a:r>
            <a:r>
              <a:rPr lang="zh-CN" altLang="en-US" sz="2400" b="1" dirty="0"/>
              <a:t>已分别获得</a:t>
            </a:r>
            <a:r>
              <a:rPr lang="en-US" altLang="zh-CN" sz="2400" b="1" dirty="0"/>
              <a:t>5</a:t>
            </a:r>
            <a:r>
              <a:rPr lang="zh-CN" altLang="en-US" sz="2400" b="1" dirty="0"/>
              <a:t>台、</a:t>
            </a:r>
            <a:r>
              <a:rPr lang="en-US" altLang="zh-CN" sz="2400" b="1" dirty="0"/>
              <a:t>2</a:t>
            </a:r>
            <a:r>
              <a:rPr lang="zh-CN" altLang="en-US" sz="2400" b="1" dirty="0"/>
              <a:t>台和</a:t>
            </a:r>
            <a:r>
              <a:rPr lang="en-US" altLang="zh-CN" sz="2400" b="1" dirty="0"/>
              <a:t>2</a:t>
            </a:r>
            <a:r>
              <a:rPr lang="zh-CN" altLang="en-US" sz="2400" b="1" dirty="0"/>
              <a:t>台</a:t>
            </a:r>
            <a:endParaRPr lang="en-US" altLang="zh-CN" sz="2400" b="1" dirty="0"/>
          </a:p>
          <a:p>
            <a:pPr marL="342900" indent="-342900" algn="l">
              <a:lnSpc>
                <a:spcPct val="150000"/>
              </a:lnSpc>
              <a:buFont typeface="Wingdings" panose="05000000000000000000" pitchFamily="2" charset="2"/>
              <a:buChar char="Ø"/>
            </a:pPr>
            <a:r>
              <a:rPr lang="zh-CN" altLang="en-US" sz="2400" b="1" dirty="0"/>
              <a:t>尚有</a:t>
            </a:r>
            <a:r>
              <a:rPr lang="en-US" altLang="zh-CN" sz="2400" b="1" dirty="0"/>
              <a:t>3</a:t>
            </a:r>
            <a:r>
              <a:rPr lang="zh-CN" altLang="en-US" sz="2400" b="1" dirty="0"/>
              <a:t>台没有分配</a:t>
            </a:r>
            <a:endParaRPr lang="en-US" altLang="zh-CN" sz="2400" b="1" dirty="0"/>
          </a:p>
        </p:txBody>
      </p:sp>
      <p:graphicFrame>
        <p:nvGraphicFramePr>
          <p:cNvPr id="9" name="表格 8">
            <a:extLst>
              <a:ext uri="{FF2B5EF4-FFF2-40B4-BE49-F238E27FC236}">
                <a16:creationId xmlns:a16="http://schemas.microsoft.com/office/drawing/2014/main" id="{71EBF299-8879-42A5-AC6B-F53B1320E703}"/>
              </a:ext>
            </a:extLst>
          </p:cNvPr>
          <p:cNvGraphicFramePr>
            <a:graphicFrameLocks noGrp="1"/>
          </p:cNvGraphicFramePr>
          <p:nvPr>
            <p:extLst>
              <p:ext uri="{D42A27DB-BD31-4B8C-83A1-F6EECF244321}">
                <p14:modId xmlns:p14="http://schemas.microsoft.com/office/powerpoint/2010/main" val="1806896977"/>
              </p:ext>
            </p:extLst>
          </p:nvPr>
        </p:nvGraphicFramePr>
        <p:xfrm>
          <a:off x="2374372" y="4678407"/>
          <a:ext cx="5803900" cy="1828800"/>
        </p:xfrm>
        <a:graphic>
          <a:graphicData uri="http://schemas.openxmlformats.org/drawingml/2006/table">
            <a:tbl>
              <a:tblPr firstRow="1" bandRow="1">
                <a:tableStyleId>{5940675A-B579-460E-94D1-54222C63F5DA}</a:tableStyleId>
              </a:tblPr>
              <a:tblGrid>
                <a:gridCol w="1450975">
                  <a:extLst>
                    <a:ext uri="{9D8B030D-6E8A-4147-A177-3AD203B41FA5}">
                      <a16:colId xmlns:a16="http://schemas.microsoft.com/office/drawing/2014/main" val="1610372203"/>
                    </a:ext>
                  </a:extLst>
                </a:gridCol>
                <a:gridCol w="1450975">
                  <a:extLst>
                    <a:ext uri="{9D8B030D-6E8A-4147-A177-3AD203B41FA5}">
                      <a16:colId xmlns:a16="http://schemas.microsoft.com/office/drawing/2014/main" val="4246786649"/>
                    </a:ext>
                  </a:extLst>
                </a:gridCol>
                <a:gridCol w="1450975">
                  <a:extLst>
                    <a:ext uri="{9D8B030D-6E8A-4147-A177-3AD203B41FA5}">
                      <a16:colId xmlns:a16="http://schemas.microsoft.com/office/drawing/2014/main" val="718179223"/>
                    </a:ext>
                  </a:extLst>
                </a:gridCol>
                <a:gridCol w="1450975">
                  <a:extLst>
                    <a:ext uri="{9D8B030D-6E8A-4147-A177-3AD203B41FA5}">
                      <a16:colId xmlns:a16="http://schemas.microsoft.com/office/drawing/2014/main" val="1044922254"/>
                    </a:ext>
                  </a:extLst>
                </a:gridCol>
              </a:tblGrid>
              <a:tr h="370840">
                <a:tc>
                  <a:txBody>
                    <a:bodyPr/>
                    <a:lstStyle/>
                    <a:p>
                      <a:pPr algn="ctr"/>
                      <a:r>
                        <a:rPr lang="zh-CN" altLang="en-US" sz="2400" b="1" dirty="0"/>
                        <a:t>进程</a:t>
                      </a:r>
                    </a:p>
                  </a:txBody>
                  <a:tcPr/>
                </a:tc>
                <a:tc>
                  <a:txBody>
                    <a:bodyPr/>
                    <a:lstStyle/>
                    <a:p>
                      <a:pPr algn="ctr"/>
                      <a:r>
                        <a:rPr lang="zh-CN" altLang="en-US" sz="2400" b="1" dirty="0"/>
                        <a:t>最大需求</a:t>
                      </a:r>
                    </a:p>
                  </a:txBody>
                  <a:tcPr/>
                </a:tc>
                <a:tc>
                  <a:txBody>
                    <a:bodyPr/>
                    <a:lstStyle/>
                    <a:p>
                      <a:pPr algn="ctr"/>
                      <a:r>
                        <a:rPr lang="zh-CN" altLang="en-US" sz="2400" b="1" dirty="0"/>
                        <a:t>已分配</a:t>
                      </a:r>
                    </a:p>
                  </a:txBody>
                  <a:tcPr/>
                </a:tc>
                <a:tc>
                  <a:txBody>
                    <a:bodyPr/>
                    <a:lstStyle/>
                    <a:p>
                      <a:pPr algn="ctr"/>
                      <a:r>
                        <a:rPr lang="zh-CN" altLang="en-US" sz="2400" b="1" dirty="0"/>
                        <a:t>可用</a:t>
                      </a:r>
                    </a:p>
                  </a:txBody>
                  <a:tcPr/>
                </a:tc>
                <a:extLst>
                  <a:ext uri="{0D108BD9-81ED-4DB2-BD59-A6C34878D82A}">
                    <a16:rowId xmlns:a16="http://schemas.microsoft.com/office/drawing/2014/main" val="368699090"/>
                  </a:ext>
                </a:extLst>
              </a:tr>
              <a:tr h="370840">
                <a:tc>
                  <a:txBody>
                    <a:bodyPr/>
                    <a:lstStyle/>
                    <a:p>
                      <a:pPr algn="ctr"/>
                      <a:r>
                        <a:rPr lang="en-US" altLang="zh-CN" sz="2400" b="1" dirty="0"/>
                        <a:t>P1</a:t>
                      </a:r>
                    </a:p>
                  </a:txBody>
                  <a:tcPr/>
                </a:tc>
                <a:tc>
                  <a:txBody>
                    <a:bodyPr/>
                    <a:lstStyle/>
                    <a:p>
                      <a:pPr algn="ctr"/>
                      <a:r>
                        <a:rPr lang="en-US" altLang="zh-CN" sz="2400" b="1" dirty="0"/>
                        <a:t>10</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r>
                        <a:rPr lang="en-US" altLang="zh-CN" sz="2400" b="1" dirty="0"/>
                        <a:t>3</a:t>
                      </a:r>
                      <a:endParaRPr lang="zh-CN" altLang="en-US" sz="2400" b="1" dirty="0"/>
                    </a:p>
                  </a:txBody>
                  <a:tcPr/>
                </a:tc>
                <a:extLst>
                  <a:ext uri="{0D108BD9-81ED-4DB2-BD59-A6C34878D82A}">
                    <a16:rowId xmlns:a16="http://schemas.microsoft.com/office/drawing/2014/main" val="679905631"/>
                  </a:ext>
                </a:extLst>
              </a:tr>
              <a:tr h="370840">
                <a:tc>
                  <a:txBody>
                    <a:bodyPr/>
                    <a:lstStyle/>
                    <a:p>
                      <a:pPr algn="ctr"/>
                      <a:r>
                        <a:rPr lang="en-US" altLang="zh-CN" sz="2400" b="1" dirty="0"/>
                        <a:t>P2</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773000325"/>
                  </a:ext>
                </a:extLst>
              </a:tr>
              <a:tr h="370840">
                <a:tc>
                  <a:txBody>
                    <a:bodyPr/>
                    <a:lstStyle/>
                    <a:p>
                      <a:pPr algn="ctr"/>
                      <a:r>
                        <a:rPr lang="en-US" altLang="zh-CN" sz="2400" b="1" dirty="0"/>
                        <a:t>P3</a:t>
                      </a:r>
                      <a:endParaRPr lang="zh-CN" altLang="en-US" sz="2400" b="1" dirty="0"/>
                    </a:p>
                  </a:txBody>
                  <a:tcPr/>
                </a:tc>
                <a:tc>
                  <a:txBody>
                    <a:bodyPr/>
                    <a:lstStyle/>
                    <a:p>
                      <a:pPr algn="ctr"/>
                      <a:r>
                        <a:rPr lang="en-US" altLang="zh-CN" sz="2400" b="1" dirty="0"/>
                        <a:t>9</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452963114"/>
                  </a:ext>
                </a:extLst>
              </a:tr>
            </a:tbl>
          </a:graphicData>
        </a:graphic>
      </p:graphicFrame>
    </p:spTree>
    <p:extLst>
      <p:ext uri="{BB962C8B-B14F-4D97-AF65-F5344CB8AC3E}">
        <p14:creationId xmlns:p14="http://schemas.microsoft.com/office/powerpoint/2010/main" val="44350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820003" cy="584775"/>
          </a:xfrm>
          <a:prstGeom prst="rect">
            <a:avLst/>
          </a:prstGeom>
          <a:noFill/>
        </p:spPr>
        <p:txBody>
          <a:bodyPr wrap="none" rtlCol="0">
            <a:spAutoFit/>
          </a:bodyPr>
          <a:lstStyle/>
          <a:p>
            <a:r>
              <a:rPr lang="zh-CN" altLang="en-US" sz="3200" b="1" dirty="0">
                <a:solidFill>
                  <a:srgbClr val="FF0000"/>
                </a:solidFill>
              </a:rPr>
              <a:t>安全状态</a:t>
            </a:r>
            <a:r>
              <a:rPr lang="en-US" altLang="zh-CN" sz="3200" b="1" dirty="0">
                <a:solidFill>
                  <a:srgbClr val="FF0000"/>
                </a:solidFill>
              </a:rPr>
              <a:t>-</a:t>
            </a:r>
            <a:r>
              <a:rPr lang="zh-CN" altLang="en-US" sz="3200" b="1" dirty="0">
                <a:solidFill>
                  <a:srgbClr val="FF0000"/>
                </a:solidFill>
              </a:rPr>
              <a:t>示例</a:t>
            </a:r>
          </a:p>
        </p:txBody>
      </p:sp>
      <p:graphicFrame>
        <p:nvGraphicFramePr>
          <p:cNvPr id="9" name="表格 8">
            <a:extLst>
              <a:ext uri="{FF2B5EF4-FFF2-40B4-BE49-F238E27FC236}">
                <a16:creationId xmlns:a16="http://schemas.microsoft.com/office/drawing/2014/main" id="{71EBF299-8879-42A5-AC6B-F53B1320E703}"/>
              </a:ext>
            </a:extLst>
          </p:cNvPr>
          <p:cNvGraphicFramePr>
            <a:graphicFrameLocks noGrp="1"/>
          </p:cNvGraphicFramePr>
          <p:nvPr>
            <p:extLst>
              <p:ext uri="{D42A27DB-BD31-4B8C-83A1-F6EECF244321}">
                <p14:modId xmlns:p14="http://schemas.microsoft.com/office/powerpoint/2010/main" val="541681265"/>
              </p:ext>
            </p:extLst>
          </p:nvPr>
        </p:nvGraphicFramePr>
        <p:xfrm>
          <a:off x="5969741" y="2085349"/>
          <a:ext cx="5803900" cy="1828800"/>
        </p:xfrm>
        <a:graphic>
          <a:graphicData uri="http://schemas.openxmlformats.org/drawingml/2006/table">
            <a:tbl>
              <a:tblPr firstRow="1" bandRow="1">
                <a:tableStyleId>{5940675A-B579-460E-94D1-54222C63F5DA}</a:tableStyleId>
              </a:tblPr>
              <a:tblGrid>
                <a:gridCol w="1450975">
                  <a:extLst>
                    <a:ext uri="{9D8B030D-6E8A-4147-A177-3AD203B41FA5}">
                      <a16:colId xmlns:a16="http://schemas.microsoft.com/office/drawing/2014/main" val="1610372203"/>
                    </a:ext>
                  </a:extLst>
                </a:gridCol>
                <a:gridCol w="1450975">
                  <a:extLst>
                    <a:ext uri="{9D8B030D-6E8A-4147-A177-3AD203B41FA5}">
                      <a16:colId xmlns:a16="http://schemas.microsoft.com/office/drawing/2014/main" val="4246786649"/>
                    </a:ext>
                  </a:extLst>
                </a:gridCol>
                <a:gridCol w="1450975">
                  <a:extLst>
                    <a:ext uri="{9D8B030D-6E8A-4147-A177-3AD203B41FA5}">
                      <a16:colId xmlns:a16="http://schemas.microsoft.com/office/drawing/2014/main" val="718179223"/>
                    </a:ext>
                  </a:extLst>
                </a:gridCol>
                <a:gridCol w="1450975">
                  <a:extLst>
                    <a:ext uri="{9D8B030D-6E8A-4147-A177-3AD203B41FA5}">
                      <a16:colId xmlns:a16="http://schemas.microsoft.com/office/drawing/2014/main" val="1044922254"/>
                    </a:ext>
                  </a:extLst>
                </a:gridCol>
              </a:tblGrid>
              <a:tr h="370840">
                <a:tc>
                  <a:txBody>
                    <a:bodyPr/>
                    <a:lstStyle/>
                    <a:p>
                      <a:pPr algn="ctr"/>
                      <a:r>
                        <a:rPr lang="zh-CN" altLang="en-US" sz="2400" b="1" dirty="0"/>
                        <a:t>进程</a:t>
                      </a:r>
                    </a:p>
                  </a:txBody>
                  <a:tcPr/>
                </a:tc>
                <a:tc>
                  <a:txBody>
                    <a:bodyPr/>
                    <a:lstStyle/>
                    <a:p>
                      <a:pPr algn="ctr"/>
                      <a:r>
                        <a:rPr lang="zh-CN" altLang="en-US" sz="2400" b="1" dirty="0"/>
                        <a:t>最大需求</a:t>
                      </a:r>
                    </a:p>
                  </a:txBody>
                  <a:tcPr/>
                </a:tc>
                <a:tc>
                  <a:txBody>
                    <a:bodyPr/>
                    <a:lstStyle/>
                    <a:p>
                      <a:pPr algn="ctr"/>
                      <a:r>
                        <a:rPr lang="zh-CN" altLang="en-US" sz="2400" b="1" dirty="0"/>
                        <a:t>已分配</a:t>
                      </a:r>
                    </a:p>
                  </a:txBody>
                  <a:tcPr/>
                </a:tc>
                <a:tc>
                  <a:txBody>
                    <a:bodyPr/>
                    <a:lstStyle/>
                    <a:p>
                      <a:pPr algn="ctr"/>
                      <a:r>
                        <a:rPr lang="zh-CN" altLang="en-US" sz="2400" b="1" dirty="0"/>
                        <a:t>可用</a:t>
                      </a:r>
                    </a:p>
                  </a:txBody>
                  <a:tcPr/>
                </a:tc>
                <a:extLst>
                  <a:ext uri="{0D108BD9-81ED-4DB2-BD59-A6C34878D82A}">
                    <a16:rowId xmlns:a16="http://schemas.microsoft.com/office/drawing/2014/main" val="368699090"/>
                  </a:ext>
                </a:extLst>
              </a:tr>
              <a:tr h="370840">
                <a:tc>
                  <a:txBody>
                    <a:bodyPr/>
                    <a:lstStyle/>
                    <a:p>
                      <a:pPr algn="ctr"/>
                      <a:r>
                        <a:rPr lang="en-US" altLang="zh-CN" sz="2400" b="1" dirty="0"/>
                        <a:t>P1</a:t>
                      </a:r>
                    </a:p>
                  </a:txBody>
                  <a:tcPr/>
                </a:tc>
                <a:tc>
                  <a:txBody>
                    <a:bodyPr/>
                    <a:lstStyle/>
                    <a:p>
                      <a:pPr algn="ctr"/>
                      <a:r>
                        <a:rPr lang="en-US" altLang="zh-CN" sz="2400" b="1" dirty="0"/>
                        <a:t>10</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r>
                        <a:rPr lang="en-US" altLang="zh-CN" sz="2400" b="1" dirty="0"/>
                        <a:t>3</a:t>
                      </a:r>
                      <a:endParaRPr lang="zh-CN" altLang="en-US" sz="2400" b="1" dirty="0"/>
                    </a:p>
                  </a:txBody>
                  <a:tcPr/>
                </a:tc>
                <a:extLst>
                  <a:ext uri="{0D108BD9-81ED-4DB2-BD59-A6C34878D82A}">
                    <a16:rowId xmlns:a16="http://schemas.microsoft.com/office/drawing/2014/main" val="679905631"/>
                  </a:ext>
                </a:extLst>
              </a:tr>
              <a:tr h="370840">
                <a:tc>
                  <a:txBody>
                    <a:bodyPr/>
                    <a:lstStyle/>
                    <a:p>
                      <a:pPr algn="ctr"/>
                      <a:r>
                        <a:rPr lang="en-US" altLang="zh-CN" sz="2400" b="1" dirty="0"/>
                        <a:t>P2</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773000325"/>
                  </a:ext>
                </a:extLst>
              </a:tr>
              <a:tr h="370840">
                <a:tc>
                  <a:txBody>
                    <a:bodyPr/>
                    <a:lstStyle/>
                    <a:p>
                      <a:pPr algn="ctr"/>
                      <a:r>
                        <a:rPr lang="en-US" altLang="zh-CN" sz="2400" b="1" dirty="0"/>
                        <a:t>P3</a:t>
                      </a:r>
                      <a:endParaRPr lang="zh-CN" altLang="en-US" sz="2400" b="1" dirty="0"/>
                    </a:p>
                  </a:txBody>
                  <a:tcPr/>
                </a:tc>
                <a:tc>
                  <a:txBody>
                    <a:bodyPr/>
                    <a:lstStyle/>
                    <a:p>
                      <a:pPr algn="ctr"/>
                      <a:r>
                        <a:rPr lang="en-US" altLang="zh-CN" sz="2400" b="1" dirty="0"/>
                        <a:t>9</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452963114"/>
                  </a:ext>
                </a:extLst>
              </a:tr>
            </a:tbl>
          </a:graphicData>
        </a:graphic>
      </p:graphicFrame>
      <p:sp>
        <p:nvSpPr>
          <p:cNvPr id="8" name="文本框 7">
            <a:extLst>
              <a:ext uri="{FF2B5EF4-FFF2-40B4-BE49-F238E27FC236}">
                <a16:creationId xmlns:a16="http://schemas.microsoft.com/office/drawing/2014/main" id="{64A1FB9B-DC68-4B2C-8949-673A540A0E51}"/>
              </a:ext>
            </a:extLst>
          </p:cNvPr>
          <p:cNvSpPr txBox="1"/>
          <p:nvPr/>
        </p:nvSpPr>
        <p:spPr>
          <a:xfrm>
            <a:off x="635000" y="1878833"/>
            <a:ext cx="4991100" cy="224183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t>T0</a:t>
            </a:r>
            <a:r>
              <a:rPr lang="zh-CN" altLang="en-US" sz="2400" b="1" dirty="0"/>
              <a:t>时刻是安全的，因为存在一个安全序列</a:t>
            </a:r>
            <a:r>
              <a:rPr lang="en-US" altLang="zh-CN" sz="2400" b="1" dirty="0"/>
              <a:t>P</a:t>
            </a:r>
            <a:r>
              <a:rPr lang="en-US" altLang="zh-CN" sz="2400" b="1" baseline="-25000" dirty="0"/>
              <a:t>2</a:t>
            </a:r>
            <a:r>
              <a:rPr lang="zh-CN" altLang="en-US" sz="2400" b="1" dirty="0"/>
              <a:t>、</a:t>
            </a:r>
            <a:r>
              <a:rPr lang="en-US" altLang="zh-CN" sz="2400" b="1" dirty="0"/>
              <a:t>P</a:t>
            </a:r>
            <a:r>
              <a:rPr lang="en-US" altLang="zh-CN" sz="2400" b="1" baseline="-25000" dirty="0"/>
              <a:t>1</a:t>
            </a:r>
            <a:r>
              <a:rPr lang="zh-CN" altLang="en-US" sz="2400" b="1" dirty="0"/>
              <a:t>、</a:t>
            </a:r>
            <a:r>
              <a:rPr lang="en-US" altLang="zh-CN" sz="2400" b="1" dirty="0"/>
              <a:t>P</a:t>
            </a:r>
            <a:r>
              <a:rPr lang="en-US" altLang="zh-CN" sz="2400" b="1" baseline="-25000" dirty="0"/>
              <a:t>3</a:t>
            </a:r>
            <a:r>
              <a:rPr lang="zh-CN" altLang="en-US" sz="2400" b="1" dirty="0"/>
              <a:t>，即只要系统按照次进程序列分配资源，每一个进程都能顺利完成</a:t>
            </a:r>
          </a:p>
        </p:txBody>
      </p:sp>
      <p:sp>
        <p:nvSpPr>
          <p:cNvPr id="11" name="文本框 10">
            <a:extLst>
              <a:ext uri="{FF2B5EF4-FFF2-40B4-BE49-F238E27FC236}">
                <a16:creationId xmlns:a16="http://schemas.microsoft.com/office/drawing/2014/main" id="{FA79F667-39C5-4939-AB9A-F07148399698}"/>
              </a:ext>
            </a:extLst>
          </p:cNvPr>
          <p:cNvSpPr txBox="1"/>
          <p:nvPr/>
        </p:nvSpPr>
        <p:spPr>
          <a:xfrm>
            <a:off x="635000" y="4433570"/>
            <a:ext cx="11239500" cy="1133837"/>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若此时刻后，系统分配</a:t>
            </a:r>
            <a:r>
              <a:rPr lang="en-US" altLang="zh-CN" sz="2400" b="1" dirty="0"/>
              <a:t>1</a:t>
            </a:r>
            <a:r>
              <a:rPr lang="zh-CN" altLang="en-US" sz="2400" b="1" dirty="0"/>
              <a:t>台磁带机给</a:t>
            </a:r>
            <a:r>
              <a:rPr lang="en-US" altLang="zh-CN" sz="2400" b="1" dirty="0"/>
              <a:t>P3</a:t>
            </a:r>
            <a:r>
              <a:rPr lang="zh-CN" altLang="en-US" sz="2400" b="1" dirty="0"/>
              <a:t>，则此时系统进入不安全状态，因为此时，再无法找到一个安全序列，此次请求将会被阻塞</a:t>
            </a:r>
          </a:p>
        </p:txBody>
      </p:sp>
    </p:spTree>
    <p:extLst>
      <p:ext uri="{BB962C8B-B14F-4D97-AF65-F5344CB8AC3E}">
        <p14:creationId xmlns:p14="http://schemas.microsoft.com/office/powerpoint/2010/main" val="1301237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4288353" cy="584775"/>
          </a:xfrm>
          <a:prstGeom prst="rect">
            <a:avLst/>
          </a:prstGeom>
          <a:noFill/>
        </p:spPr>
        <p:txBody>
          <a:bodyPr wrap="none" rtlCol="0">
            <a:spAutoFit/>
          </a:bodyPr>
          <a:lstStyle/>
          <a:p>
            <a:r>
              <a:rPr lang="zh-CN" altLang="en-US" sz="3200" b="1" dirty="0">
                <a:solidFill>
                  <a:srgbClr val="FF0000"/>
                </a:solidFill>
              </a:rPr>
              <a:t>安全状态与死锁的关系</a:t>
            </a:r>
          </a:p>
        </p:txBody>
      </p:sp>
      <p:sp>
        <p:nvSpPr>
          <p:cNvPr id="8" name="文本框 7">
            <a:extLst>
              <a:ext uri="{FF2B5EF4-FFF2-40B4-BE49-F238E27FC236}">
                <a16:creationId xmlns:a16="http://schemas.microsoft.com/office/drawing/2014/main" id="{64A1FB9B-DC68-4B2C-8949-673A540A0E51}"/>
              </a:ext>
            </a:extLst>
          </p:cNvPr>
          <p:cNvSpPr txBox="1"/>
          <p:nvPr/>
        </p:nvSpPr>
        <p:spPr>
          <a:xfrm>
            <a:off x="532659" y="2913387"/>
            <a:ext cx="5563341" cy="279583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系统处于安全状态，就能避免死锁</a:t>
            </a:r>
            <a:endParaRPr lang="en-US" altLang="zh-CN" sz="2400" b="1" dirty="0"/>
          </a:p>
          <a:p>
            <a:pPr marL="342900" indent="-342900" algn="l">
              <a:lnSpc>
                <a:spcPct val="150000"/>
              </a:lnSpc>
              <a:buFont typeface="Wingdings" panose="05000000000000000000" pitchFamily="2" charset="2"/>
              <a:buChar char="Ø"/>
            </a:pPr>
            <a:r>
              <a:rPr lang="zh-CN" altLang="en-US" sz="2400" b="1" dirty="0"/>
              <a:t>系统不处于安全状态，不是系统出现死锁，而是</a:t>
            </a:r>
            <a:r>
              <a:rPr lang="zh-CN" altLang="en-US" sz="2400" b="1" dirty="0">
                <a:solidFill>
                  <a:srgbClr val="FF0000"/>
                </a:solidFill>
              </a:rPr>
              <a:t>可能</a:t>
            </a:r>
            <a:r>
              <a:rPr lang="zh-CN" altLang="en-US" sz="2400" b="1" dirty="0"/>
              <a:t>出现死锁</a:t>
            </a:r>
            <a:endParaRPr lang="en-US" altLang="zh-CN" sz="2400" b="1" dirty="0"/>
          </a:p>
          <a:p>
            <a:pPr marL="342900" indent="-342900" algn="l">
              <a:lnSpc>
                <a:spcPct val="150000"/>
              </a:lnSpc>
              <a:buFont typeface="Wingdings" panose="05000000000000000000" pitchFamily="2" charset="2"/>
              <a:buChar char="Ø"/>
            </a:pPr>
            <a:r>
              <a:rPr lang="zh-CN" altLang="en-US" sz="2400" b="1" dirty="0"/>
              <a:t>避免死锁，就是确保系统不会进入不安全状态</a:t>
            </a:r>
          </a:p>
        </p:txBody>
      </p:sp>
      <p:pic>
        <p:nvPicPr>
          <p:cNvPr id="10" name="图片 9">
            <a:extLst>
              <a:ext uri="{FF2B5EF4-FFF2-40B4-BE49-F238E27FC236}">
                <a16:creationId xmlns:a16="http://schemas.microsoft.com/office/drawing/2014/main" id="{CFBDA90F-3C11-4FF7-BD64-DA4E62C7C779}"/>
              </a:ext>
            </a:extLst>
          </p:cNvPr>
          <p:cNvPicPr>
            <a:picLocks noChangeAspect="1"/>
          </p:cNvPicPr>
          <p:nvPr/>
        </p:nvPicPr>
        <p:blipFill>
          <a:blip r:embed="rId3"/>
          <a:stretch>
            <a:fillRect/>
          </a:stretch>
        </p:blipFill>
        <p:spPr>
          <a:xfrm>
            <a:off x="6747267" y="1878833"/>
            <a:ext cx="4248848" cy="4310940"/>
          </a:xfrm>
          <a:prstGeom prst="rect">
            <a:avLst/>
          </a:prstGeom>
        </p:spPr>
      </p:pic>
    </p:spTree>
    <p:extLst>
      <p:ext uri="{BB962C8B-B14F-4D97-AF65-F5344CB8AC3E}">
        <p14:creationId xmlns:p14="http://schemas.microsoft.com/office/powerpoint/2010/main" val="2333159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银行家算法</a:t>
            </a:r>
          </a:p>
        </p:txBody>
      </p:sp>
      <p:sp>
        <p:nvSpPr>
          <p:cNvPr id="8" name="文本框 7">
            <a:extLst>
              <a:ext uri="{FF2B5EF4-FFF2-40B4-BE49-F238E27FC236}">
                <a16:creationId xmlns:a16="http://schemas.microsoft.com/office/drawing/2014/main" id="{64A1FB9B-DC68-4B2C-8949-673A540A0E51}"/>
              </a:ext>
            </a:extLst>
          </p:cNvPr>
          <p:cNvSpPr txBox="1"/>
          <p:nvPr/>
        </p:nvSpPr>
        <p:spPr>
          <a:xfrm>
            <a:off x="944342" y="1853433"/>
            <a:ext cx="10303316" cy="390382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t>Dijkstra</a:t>
            </a:r>
            <a:r>
              <a:rPr lang="zh-CN" altLang="en-US" sz="2400" b="1" dirty="0"/>
              <a:t>给出的最具有代表性的避免死锁的算法</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操作系统</a:t>
            </a:r>
            <a:r>
              <a:rPr lang="zh-CN" altLang="en-US" sz="2400" b="1" dirty="0"/>
              <a:t>被看成银行家</a:t>
            </a:r>
            <a:endParaRPr lang="en-US" altLang="zh-CN" sz="2400" b="1" dirty="0"/>
          </a:p>
          <a:p>
            <a:pPr marL="342900" indent="-342900">
              <a:lnSpc>
                <a:spcPct val="150000"/>
              </a:lnSpc>
              <a:buFont typeface="Wingdings" panose="05000000000000000000" pitchFamily="2" charset="2"/>
              <a:buChar char="Ø"/>
            </a:pPr>
            <a:r>
              <a:rPr lang="zh-CN" altLang="en-US" sz="2400" b="1" dirty="0"/>
              <a:t>操作系统的</a:t>
            </a:r>
            <a:r>
              <a:rPr lang="zh-CN" altLang="en-US" sz="2400" b="1" dirty="0">
                <a:solidFill>
                  <a:srgbClr val="FF0000"/>
                </a:solidFill>
              </a:rPr>
              <a:t>资源</a:t>
            </a:r>
            <a:r>
              <a:rPr lang="zh-CN" altLang="en-US" sz="2400" b="1" dirty="0"/>
              <a:t>被看成银行家管理的资金</a:t>
            </a: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进程</a:t>
            </a:r>
            <a:r>
              <a:rPr lang="zh-CN" altLang="en-US" sz="2400" b="1" dirty="0"/>
              <a:t>向操作系统申请资源相当于用户向银行家贷款</a:t>
            </a:r>
            <a:endParaRPr lang="en-US" altLang="zh-CN" sz="2400" b="1" dirty="0"/>
          </a:p>
          <a:p>
            <a:pPr marL="342900" indent="-342900">
              <a:lnSpc>
                <a:spcPct val="150000"/>
              </a:lnSpc>
              <a:buFont typeface="Wingdings" panose="05000000000000000000" pitchFamily="2" charset="2"/>
              <a:buChar char="Ø"/>
            </a:pPr>
            <a:r>
              <a:rPr lang="zh-CN" altLang="en-US" sz="2400" b="1" dirty="0"/>
              <a:t>银行家必须考查用户的资金需求与贷款的情况，以保证正常的资金流转，让所有用户都能满足贷款需求，防止资金断流，即避免出现死锁</a:t>
            </a:r>
          </a:p>
        </p:txBody>
      </p:sp>
    </p:spTree>
    <p:extLst>
      <p:ext uri="{BB962C8B-B14F-4D97-AF65-F5344CB8AC3E}">
        <p14:creationId xmlns:p14="http://schemas.microsoft.com/office/powerpoint/2010/main" val="1754298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算法思想</a:t>
            </a:r>
          </a:p>
        </p:txBody>
      </p:sp>
      <p:sp>
        <p:nvSpPr>
          <p:cNvPr id="8" name="文本框 7">
            <a:extLst>
              <a:ext uri="{FF2B5EF4-FFF2-40B4-BE49-F238E27FC236}">
                <a16:creationId xmlns:a16="http://schemas.microsoft.com/office/drawing/2014/main" id="{64A1FB9B-DC68-4B2C-8949-673A540A0E51}"/>
              </a:ext>
            </a:extLst>
          </p:cNvPr>
          <p:cNvSpPr txBox="1"/>
          <p:nvPr/>
        </p:nvSpPr>
        <p:spPr>
          <a:xfrm>
            <a:off x="944342" y="1853433"/>
            <a:ext cx="10303316"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操作系统按照银行家制定的规则为进程分配资源</a:t>
            </a:r>
            <a:endParaRPr lang="en-US" altLang="zh-CN" sz="2400" b="1" dirty="0"/>
          </a:p>
          <a:p>
            <a:pPr marL="342900" indent="-342900" algn="l">
              <a:lnSpc>
                <a:spcPct val="150000"/>
              </a:lnSpc>
              <a:buFont typeface="Wingdings" panose="05000000000000000000" pitchFamily="2" charset="2"/>
              <a:buChar char="Ø"/>
            </a:pPr>
            <a:r>
              <a:rPr lang="zh-CN" altLang="en-US" sz="2400" b="1" dirty="0"/>
              <a:t>当进程首次申请资源的时候，要测试进程对资源的最大需求量</a:t>
            </a:r>
            <a:endParaRPr lang="en-US" altLang="zh-CN" sz="2400" b="1" dirty="0"/>
          </a:p>
          <a:p>
            <a:pPr marL="342900" indent="-342900" algn="l">
              <a:lnSpc>
                <a:spcPct val="150000"/>
              </a:lnSpc>
              <a:buFont typeface="Wingdings" panose="05000000000000000000" pitchFamily="2" charset="2"/>
              <a:buChar char="Ø"/>
            </a:pPr>
            <a:r>
              <a:rPr lang="zh-CN" altLang="en-US" sz="2400" b="1" dirty="0"/>
              <a:t>如果系统的现存资源可以满足它的最大需求量，则按当前申请量分配资源</a:t>
            </a:r>
            <a:endParaRPr lang="en-US" altLang="zh-CN" sz="2400" b="1" dirty="0"/>
          </a:p>
          <a:p>
            <a:pPr marL="342900" indent="-342900" algn="l">
              <a:lnSpc>
                <a:spcPct val="150000"/>
              </a:lnSpc>
              <a:buFont typeface="Wingdings" panose="05000000000000000000" pitchFamily="2" charset="2"/>
              <a:buChar char="Ø"/>
            </a:pPr>
            <a:r>
              <a:rPr lang="zh-CN" altLang="en-US" sz="2400" b="1" dirty="0"/>
              <a:t>否则推迟分配</a:t>
            </a:r>
            <a:endParaRPr lang="en-US" altLang="zh-CN" sz="2400" b="1" dirty="0"/>
          </a:p>
          <a:p>
            <a:pPr marL="342900" indent="-342900" algn="l">
              <a:lnSpc>
                <a:spcPct val="150000"/>
              </a:lnSpc>
              <a:buFont typeface="Wingdings" panose="05000000000000000000" pitchFamily="2" charset="2"/>
              <a:buChar char="Ø"/>
            </a:pPr>
            <a:r>
              <a:rPr lang="zh-CN" altLang="en-US" sz="2400" b="1" dirty="0"/>
              <a:t>当进程在执行过程中继续申请资源时，先测试进程已占用资源和申请资源的和是否超过进程对资源的最大需求，超过则拒绝分配</a:t>
            </a:r>
            <a:endParaRPr lang="en-US" altLang="zh-CN" sz="2400" b="1" dirty="0"/>
          </a:p>
          <a:p>
            <a:pPr marL="342900" indent="-342900" algn="l">
              <a:lnSpc>
                <a:spcPct val="150000"/>
              </a:lnSpc>
              <a:buFont typeface="Wingdings" panose="05000000000000000000" pitchFamily="2" charset="2"/>
              <a:buChar char="Ø"/>
            </a:pPr>
            <a:r>
              <a:rPr lang="zh-CN" altLang="en-US" sz="2400" b="1" dirty="0"/>
              <a:t>否则测试系统现存资源能否满足该进程尚需的最大资源量</a:t>
            </a:r>
            <a:endParaRPr lang="en-US" altLang="zh-CN" sz="2400" b="1" dirty="0"/>
          </a:p>
          <a:p>
            <a:pPr marL="342900" indent="-342900" algn="l">
              <a:lnSpc>
                <a:spcPct val="150000"/>
              </a:lnSpc>
              <a:buFont typeface="Wingdings" panose="05000000000000000000" pitchFamily="2" charset="2"/>
              <a:buChar char="Ø"/>
            </a:pPr>
            <a:r>
              <a:rPr lang="zh-CN" altLang="en-US" sz="2400" b="1" dirty="0"/>
              <a:t>若能满足按当前申请量分配，否则推迟分配</a:t>
            </a:r>
            <a:endParaRPr lang="en-US" altLang="zh-CN" sz="2400" b="1" dirty="0"/>
          </a:p>
        </p:txBody>
      </p:sp>
    </p:spTree>
    <p:extLst>
      <p:ext uri="{BB962C8B-B14F-4D97-AF65-F5344CB8AC3E}">
        <p14:creationId xmlns:p14="http://schemas.microsoft.com/office/powerpoint/2010/main" val="859440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数据结构</a:t>
            </a:r>
          </a:p>
        </p:txBody>
      </p:sp>
      <p:sp>
        <p:nvSpPr>
          <p:cNvPr id="8" name="文本框 7">
            <a:extLst>
              <a:ext uri="{FF2B5EF4-FFF2-40B4-BE49-F238E27FC236}">
                <a16:creationId xmlns:a16="http://schemas.microsoft.com/office/drawing/2014/main" id="{64A1FB9B-DC68-4B2C-8949-673A540A0E51}"/>
              </a:ext>
            </a:extLst>
          </p:cNvPr>
          <p:cNvSpPr txBox="1"/>
          <p:nvPr/>
        </p:nvSpPr>
        <p:spPr>
          <a:xfrm>
            <a:off x="944342" y="1653199"/>
            <a:ext cx="10303316" cy="1133837"/>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可利用资源</a:t>
            </a:r>
            <a:r>
              <a:rPr lang="en-US" altLang="zh-CN" sz="2400" b="1" dirty="0"/>
              <a:t>Available</a:t>
            </a:r>
            <a:r>
              <a:rPr lang="zh-CN" altLang="en-US" sz="2400" b="1" dirty="0"/>
              <a:t>：含有</a:t>
            </a:r>
            <a:r>
              <a:rPr lang="en-US" altLang="zh-CN" sz="2400" b="1" dirty="0"/>
              <a:t>m</a:t>
            </a:r>
            <a:r>
              <a:rPr lang="zh-CN" altLang="en-US" sz="2400" b="1" dirty="0"/>
              <a:t>个元素的数组，其中每一个元素代表一类可用资源，</a:t>
            </a:r>
            <a:r>
              <a:rPr lang="en-US" altLang="zh-CN" sz="2400" b="1" dirty="0"/>
              <a:t>Available[</a:t>
            </a:r>
            <a:r>
              <a:rPr lang="en-US" altLang="zh-CN" sz="2400" b="1" dirty="0" err="1"/>
              <a:t>i</a:t>
            </a:r>
            <a:r>
              <a:rPr lang="en-US" altLang="zh-CN" sz="2400" b="1" dirty="0"/>
              <a:t>]=k</a:t>
            </a:r>
            <a:r>
              <a:rPr lang="zh-CN" altLang="en-US" sz="2400" b="1" dirty="0"/>
              <a:t>，表示系统中</a:t>
            </a:r>
            <a:r>
              <a:rPr lang="en-US" altLang="zh-CN" sz="2400" b="1" dirty="0"/>
              <a:t>Ri</a:t>
            </a:r>
            <a:r>
              <a:rPr lang="zh-CN" altLang="en-US" sz="2400" b="1" dirty="0"/>
              <a:t>类资源还有</a:t>
            </a:r>
            <a:r>
              <a:rPr lang="en-US" altLang="zh-CN" sz="2400" b="1" dirty="0"/>
              <a:t>K</a:t>
            </a:r>
            <a:r>
              <a:rPr lang="zh-CN" altLang="en-US" sz="2400" b="1" dirty="0"/>
              <a:t>个</a:t>
            </a:r>
            <a:endParaRPr lang="en-US" altLang="zh-CN" sz="2400" b="1" dirty="0"/>
          </a:p>
        </p:txBody>
      </p:sp>
      <p:grpSp>
        <p:nvGrpSpPr>
          <p:cNvPr id="54" name="组合 53">
            <a:extLst>
              <a:ext uri="{FF2B5EF4-FFF2-40B4-BE49-F238E27FC236}">
                <a16:creationId xmlns:a16="http://schemas.microsoft.com/office/drawing/2014/main" id="{8CB685E3-0744-4BEC-AC51-F7C91AD41848}"/>
              </a:ext>
            </a:extLst>
          </p:cNvPr>
          <p:cNvGrpSpPr/>
          <p:nvPr/>
        </p:nvGrpSpPr>
        <p:grpSpPr>
          <a:xfrm>
            <a:off x="4353126" y="3139005"/>
            <a:ext cx="3771900" cy="584775"/>
            <a:chOff x="8293100" y="2585192"/>
            <a:chExt cx="3771900" cy="584775"/>
          </a:xfrm>
        </p:grpSpPr>
        <p:sp>
          <p:nvSpPr>
            <p:cNvPr id="22" name="矩形 21">
              <a:extLst>
                <a:ext uri="{FF2B5EF4-FFF2-40B4-BE49-F238E27FC236}">
                  <a16:creationId xmlns:a16="http://schemas.microsoft.com/office/drawing/2014/main" id="{111A50DB-4674-4BA6-833F-03877DBF5A93}"/>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23" name="矩形 22">
              <a:extLst>
                <a:ext uri="{FF2B5EF4-FFF2-40B4-BE49-F238E27FC236}">
                  <a16:creationId xmlns:a16="http://schemas.microsoft.com/office/drawing/2014/main" id="{FD5A10CD-FDEF-4E19-B034-27A62C576660}"/>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24" name="矩形 23">
              <a:extLst>
                <a:ext uri="{FF2B5EF4-FFF2-40B4-BE49-F238E27FC236}">
                  <a16:creationId xmlns:a16="http://schemas.microsoft.com/office/drawing/2014/main" id="{8FA7552B-26C6-4AA1-B080-AF0673443C44}"/>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grpSp>
      <p:sp>
        <p:nvSpPr>
          <p:cNvPr id="56" name="矩形 55">
            <a:extLst>
              <a:ext uri="{FF2B5EF4-FFF2-40B4-BE49-F238E27FC236}">
                <a16:creationId xmlns:a16="http://schemas.microsoft.com/office/drawing/2014/main" id="{C46FB79E-37CA-4E37-BDC1-DF14C100C2B5}"/>
              </a:ext>
            </a:extLst>
          </p:cNvPr>
          <p:cNvSpPr/>
          <p:nvPr/>
        </p:nvSpPr>
        <p:spPr>
          <a:xfrm>
            <a:off x="2697507" y="3198167"/>
            <a:ext cx="1614545" cy="461665"/>
          </a:xfrm>
          <a:prstGeom prst="rect">
            <a:avLst/>
          </a:prstGeom>
        </p:spPr>
        <p:txBody>
          <a:bodyPr wrap="none">
            <a:spAutoFit/>
          </a:bodyPr>
          <a:lstStyle/>
          <a:p>
            <a:r>
              <a:rPr lang="en-US" altLang="zh-CN" sz="2400" b="1" dirty="0"/>
              <a:t>Available</a:t>
            </a:r>
            <a:endParaRPr lang="zh-CN" altLang="en-US" sz="2400" dirty="0"/>
          </a:p>
        </p:txBody>
      </p:sp>
      <p:grpSp>
        <p:nvGrpSpPr>
          <p:cNvPr id="57" name="组合 56">
            <a:extLst>
              <a:ext uri="{FF2B5EF4-FFF2-40B4-BE49-F238E27FC236}">
                <a16:creationId xmlns:a16="http://schemas.microsoft.com/office/drawing/2014/main" id="{7CF8ED89-2EAA-4276-87DA-311BB0A614D0}"/>
              </a:ext>
            </a:extLst>
          </p:cNvPr>
          <p:cNvGrpSpPr/>
          <p:nvPr/>
        </p:nvGrpSpPr>
        <p:grpSpPr>
          <a:xfrm>
            <a:off x="674357" y="3849964"/>
            <a:ext cx="1011768" cy="2923875"/>
            <a:chOff x="674357" y="3849964"/>
            <a:chExt cx="1011768" cy="2923875"/>
          </a:xfrm>
        </p:grpSpPr>
        <p:sp>
          <p:nvSpPr>
            <p:cNvPr id="58" name="矩形 57">
              <a:extLst>
                <a:ext uri="{FF2B5EF4-FFF2-40B4-BE49-F238E27FC236}">
                  <a16:creationId xmlns:a16="http://schemas.microsoft.com/office/drawing/2014/main" id="{590C4793-BE39-4DC5-9F3D-19BC1D745D84}"/>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9" name="矩形 58">
              <a:extLst>
                <a:ext uri="{FF2B5EF4-FFF2-40B4-BE49-F238E27FC236}">
                  <a16:creationId xmlns:a16="http://schemas.microsoft.com/office/drawing/2014/main" id="{2A3D4D92-C09A-4BF8-8001-C7EA9A366959}"/>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60" name="矩形 59">
              <a:extLst>
                <a:ext uri="{FF2B5EF4-FFF2-40B4-BE49-F238E27FC236}">
                  <a16:creationId xmlns:a16="http://schemas.microsoft.com/office/drawing/2014/main" id="{36B57AB7-D4FF-4C61-9527-8C154DF262DC}"/>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1" name="矩形 60">
              <a:extLst>
                <a:ext uri="{FF2B5EF4-FFF2-40B4-BE49-F238E27FC236}">
                  <a16:creationId xmlns:a16="http://schemas.microsoft.com/office/drawing/2014/main" id="{A1050E8B-A98B-4F10-B174-CAAE414F40C4}"/>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2" name="矩形 61">
              <a:extLst>
                <a:ext uri="{FF2B5EF4-FFF2-40B4-BE49-F238E27FC236}">
                  <a16:creationId xmlns:a16="http://schemas.microsoft.com/office/drawing/2014/main" id="{D7EFE76C-9564-41B9-A78A-0C50DCECE36B}"/>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spTree>
    <p:extLst>
      <p:ext uri="{BB962C8B-B14F-4D97-AF65-F5344CB8AC3E}">
        <p14:creationId xmlns:p14="http://schemas.microsoft.com/office/powerpoint/2010/main" val="1128775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54721"/>
            <a:ext cx="1415772"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概念</a:t>
            </a:r>
          </a:p>
        </p:txBody>
      </p:sp>
      <p:sp>
        <p:nvSpPr>
          <p:cNvPr id="26" name="文本框 25"/>
          <p:cNvSpPr txBox="1"/>
          <p:nvPr/>
        </p:nvSpPr>
        <p:spPr>
          <a:xfrm>
            <a:off x="3085010" y="5254722"/>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处理策略</a:t>
            </a:r>
          </a:p>
        </p:txBody>
      </p:sp>
      <p:sp>
        <p:nvSpPr>
          <p:cNvPr id="27" name="文本框 26"/>
          <p:cNvSpPr txBox="1"/>
          <p:nvPr/>
        </p:nvSpPr>
        <p:spPr>
          <a:xfrm>
            <a:off x="5248731" y="5258265"/>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死锁的预防</a:t>
            </a:r>
          </a:p>
        </p:txBody>
      </p:sp>
      <p:sp>
        <p:nvSpPr>
          <p:cNvPr id="28" name="文本框 27"/>
          <p:cNvSpPr txBox="1"/>
          <p:nvPr/>
        </p:nvSpPr>
        <p:spPr>
          <a:xfrm>
            <a:off x="7417686" y="5258265"/>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死锁的避免</a:t>
            </a:r>
          </a:p>
        </p:txBody>
      </p:sp>
      <p:sp>
        <p:nvSpPr>
          <p:cNvPr id="29" name="文本框 28"/>
          <p:cNvSpPr txBox="1"/>
          <p:nvPr/>
        </p:nvSpPr>
        <p:spPr>
          <a:xfrm>
            <a:off x="9536492" y="5258265"/>
            <a:ext cx="1712354" cy="461665"/>
          </a:xfrm>
          <a:prstGeom prst="rect">
            <a:avLst/>
          </a:prstGeom>
          <a:noFill/>
        </p:spPr>
        <p:txBody>
          <a:bodyPr wrap="square" rtlCol="0">
            <a:spAutoFit/>
          </a:bodyPr>
          <a:lstStyle>
            <a:defPPr>
              <a:defRPr lang="zh-CN"/>
            </a:defPPr>
            <a:lvl1pPr>
              <a:defRPr sz="2400" b="1">
                <a:solidFill>
                  <a:schemeClr val="accent1">
                    <a:lumMod val="50000"/>
                    <a:alpha val="30000"/>
                  </a:schemeClr>
                </a:solidFill>
              </a:defRPr>
            </a:lvl1pPr>
          </a:lstStyle>
          <a:p>
            <a:r>
              <a:rPr lang="zh-CN" altLang="en-US" dirty="0"/>
              <a:t>检测和解除</a:t>
            </a:r>
          </a:p>
        </p:txBody>
      </p:sp>
      <p:sp>
        <p:nvSpPr>
          <p:cNvPr id="36" name="矩形 35">
            <a:extLst>
              <a:ext uri="{FF2B5EF4-FFF2-40B4-BE49-F238E27FC236}">
                <a16:creationId xmlns:a16="http://schemas.microsoft.com/office/drawing/2014/main" id="{934E45FF-AF40-4197-9A1C-D2C478E5A0B3}"/>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a:extLst>
              <a:ext uri="{FF2B5EF4-FFF2-40B4-BE49-F238E27FC236}">
                <a16:creationId xmlns:a16="http://schemas.microsoft.com/office/drawing/2014/main" id="{026B92D3-CFBF-42E2-8581-CA962D8DDA83}"/>
              </a:ext>
            </a:extLst>
          </p:cNvPr>
          <p:cNvSpPr/>
          <p:nvPr/>
        </p:nvSpPr>
        <p:spPr>
          <a:xfrm>
            <a:off x="0" y="68852"/>
            <a:ext cx="5248732"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第四节 死锁</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39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数据结构</a:t>
            </a:r>
          </a:p>
        </p:txBody>
      </p:sp>
      <p:sp>
        <p:nvSpPr>
          <p:cNvPr id="8" name="文本框 7">
            <a:extLst>
              <a:ext uri="{FF2B5EF4-FFF2-40B4-BE49-F238E27FC236}">
                <a16:creationId xmlns:a16="http://schemas.microsoft.com/office/drawing/2014/main" id="{64A1FB9B-DC68-4B2C-8949-673A540A0E51}"/>
              </a:ext>
            </a:extLst>
          </p:cNvPr>
          <p:cNvSpPr txBox="1"/>
          <p:nvPr/>
        </p:nvSpPr>
        <p:spPr>
          <a:xfrm>
            <a:off x="944342" y="1653199"/>
            <a:ext cx="10303316" cy="1128899"/>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最大需求矩阵</a:t>
            </a:r>
            <a:r>
              <a:rPr lang="en-US" altLang="zh-CN" sz="2400" b="1" dirty="0"/>
              <a:t>Max</a:t>
            </a:r>
            <a:r>
              <a:rPr lang="zh-CN" altLang="en-US" sz="2400" b="1" dirty="0"/>
              <a:t>：</a:t>
            </a:r>
            <a:r>
              <a:rPr lang="en-US" altLang="zh-CN" sz="2400" b="1" dirty="0" err="1"/>
              <a:t>n×m</a:t>
            </a:r>
            <a:r>
              <a:rPr lang="zh-CN" altLang="en-US" sz="2400" b="1" dirty="0"/>
              <a:t>矩阵，一行代表一个进程，一列代表一个资源。</a:t>
            </a:r>
            <a:r>
              <a:rPr lang="en-US" altLang="zh-CN" sz="2400" b="1" dirty="0"/>
              <a:t>Max[ </a:t>
            </a:r>
            <a:r>
              <a:rPr lang="en-US" altLang="zh-CN" sz="2400" b="1" dirty="0" err="1"/>
              <a:t>i</a:t>
            </a:r>
            <a:r>
              <a:rPr lang="en-US" altLang="zh-CN" sz="2400" b="1" dirty="0"/>
              <a:t> , j ] = k</a:t>
            </a:r>
            <a:r>
              <a:rPr lang="zh-CN" altLang="en-US" sz="2400" b="1" dirty="0"/>
              <a:t>，表示系统中进程 </a:t>
            </a:r>
            <a:r>
              <a:rPr lang="en-US" altLang="zh-CN" sz="2400" b="1" dirty="0" err="1"/>
              <a:t>i</a:t>
            </a:r>
            <a:r>
              <a:rPr lang="en-US" altLang="zh-CN" sz="2400" b="1" dirty="0"/>
              <a:t> </a:t>
            </a:r>
            <a:r>
              <a:rPr lang="zh-CN" altLang="en-US" sz="2400" b="1" dirty="0"/>
              <a:t>共需要 </a:t>
            </a:r>
            <a:r>
              <a:rPr lang="en-US" altLang="zh-CN" sz="2400" b="1" dirty="0"/>
              <a:t>k </a:t>
            </a:r>
            <a:r>
              <a:rPr lang="zh-CN" altLang="en-US" sz="2400" b="1" dirty="0"/>
              <a:t>个 </a:t>
            </a:r>
            <a:r>
              <a:rPr lang="en-US" altLang="zh-CN" sz="2400" b="1" dirty="0"/>
              <a:t>j </a:t>
            </a:r>
            <a:r>
              <a:rPr lang="zh-CN" altLang="en-US" sz="2400" b="1" dirty="0"/>
              <a:t>类资源才能完成。</a:t>
            </a:r>
            <a:endParaRPr lang="en-US" altLang="zh-CN" sz="2400" b="1" dirty="0"/>
          </a:p>
        </p:txBody>
      </p:sp>
      <p:grpSp>
        <p:nvGrpSpPr>
          <p:cNvPr id="25" name="组合 24">
            <a:extLst>
              <a:ext uri="{FF2B5EF4-FFF2-40B4-BE49-F238E27FC236}">
                <a16:creationId xmlns:a16="http://schemas.microsoft.com/office/drawing/2014/main" id="{1083813A-BC5E-4590-88BF-3D1DDE028FD7}"/>
              </a:ext>
            </a:extLst>
          </p:cNvPr>
          <p:cNvGrpSpPr/>
          <p:nvPr/>
        </p:nvGrpSpPr>
        <p:grpSpPr>
          <a:xfrm>
            <a:off x="1686126" y="3849964"/>
            <a:ext cx="3035300"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grpSp>
        <p:nvGrpSpPr>
          <p:cNvPr id="54" name="组合 53">
            <a:extLst>
              <a:ext uri="{FF2B5EF4-FFF2-40B4-BE49-F238E27FC236}">
                <a16:creationId xmlns:a16="http://schemas.microsoft.com/office/drawing/2014/main" id="{8CB685E3-0744-4BEC-AC51-F7C91AD41848}"/>
              </a:ext>
            </a:extLst>
          </p:cNvPr>
          <p:cNvGrpSpPr/>
          <p:nvPr/>
        </p:nvGrpSpPr>
        <p:grpSpPr>
          <a:xfrm>
            <a:off x="4353126" y="3139005"/>
            <a:ext cx="3771900" cy="584775"/>
            <a:chOff x="8293100" y="2585192"/>
            <a:chExt cx="3771900" cy="584775"/>
          </a:xfrm>
        </p:grpSpPr>
        <p:sp>
          <p:nvSpPr>
            <p:cNvPr id="22" name="矩形 21">
              <a:extLst>
                <a:ext uri="{FF2B5EF4-FFF2-40B4-BE49-F238E27FC236}">
                  <a16:creationId xmlns:a16="http://schemas.microsoft.com/office/drawing/2014/main" id="{111A50DB-4674-4BA6-833F-03877DBF5A93}"/>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23" name="矩形 22">
              <a:extLst>
                <a:ext uri="{FF2B5EF4-FFF2-40B4-BE49-F238E27FC236}">
                  <a16:creationId xmlns:a16="http://schemas.microsoft.com/office/drawing/2014/main" id="{FD5A10CD-FDEF-4E19-B034-27A62C576660}"/>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24" name="矩形 23">
              <a:extLst>
                <a:ext uri="{FF2B5EF4-FFF2-40B4-BE49-F238E27FC236}">
                  <a16:creationId xmlns:a16="http://schemas.microsoft.com/office/drawing/2014/main" id="{8FA7552B-26C6-4AA1-B080-AF0673443C44}"/>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grpSp>
      <p:sp>
        <p:nvSpPr>
          <p:cNvPr id="55" name="矩形 54">
            <a:extLst>
              <a:ext uri="{FF2B5EF4-FFF2-40B4-BE49-F238E27FC236}">
                <a16:creationId xmlns:a16="http://schemas.microsoft.com/office/drawing/2014/main" id="{FC4F481E-C520-4DD4-966C-12F0E26F90FA}"/>
              </a:ext>
            </a:extLst>
          </p:cNvPr>
          <p:cNvSpPr/>
          <p:nvPr/>
        </p:nvSpPr>
        <p:spPr>
          <a:xfrm>
            <a:off x="2697507" y="3198167"/>
            <a:ext cx="1614545" cy="461665"/>
          </a:xfrm>
          <a:prstGeom prst="rect">
            <a:avLst/>
          </a:prstGeom>
        </p:spPr>
        <p:txBody>
          <a:bodyPr wrap="none">
            <a:spAutoFit/>
          </a:bodyPr>
          <a:lstStyle/>
          <a:p>
            <a:r>
              <a:rPr lang="en-US" altLang="zh-CN" sz="2400" b="1" dirty="0"/>
              <a:t>Available</a:t>
            </a:r>
            <a:endParaRPr lang="zh-CN" altLang="en-US" sz="2400" dirty="0"/>
          </a:p>
        </p:txBody>
      </p:sp>
      <p:grpSp>
        <p:nvGrpSpPr>
          <p:cNvPr id="61" name="组合 60">
            <a:extLst>
              <a:ext uri="{FF2B5EF4-FFF2-40B4-BE49-F238E27FC236}">
                <a16:creationId xmlns:a16="http://schemas.microsoft.com/office/drawing/2014/main" id="{1A503AEA-7080-4E1B-B9B9-65186C656C6A}"/>
              </a:ext>
            </a:extLst>
          </p:cNvPr>
          <p:cNvGrpSpPr/>
          <p:nvPr/>
        </p:nvGrpSpPr>
        <p:grpSpPr>
          <a:xfrm>
            <a:off x="674357" y="3849964"/>
            <a:ext cx="1011768" cy="2923875"/>
            <a:chOff x="674357" y="3849964"/>
            <a:chExt cx="1011768" cy="2923875"/>
          </a:xfrm>
        </p:grpSpPr>
        <p:sp>
          <p:nvSpPr>
            <p:cNvPr id="56" name="矩形 55">
              <a:extLst>
                <a:ext uri="{FF2B5EF4-FFF2-40B4-BE49-F238E27FC236}">
                  <a16:creationId xmlns:a16="http://schemas.microsoft.com/office/drawing/2014/main" id="{8BBC9FC3-93C6-4238-BE61-C078C24D0760}"/>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7" name="矩形 56">
              <a:extLst>
                <a:ext uri="{FF2B5EF4-FFF2-40B4-BE49-F238E27FC236}">
                  <a16:creationId xmlns:a16="http://schemas.microsoft.com/office/drawing/2014/main" id="{AA9428F5-D29F-4E10-9652-5CB296C3355D}"/>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8" name="矩形 57">
              <a:extLst>
                <a:ext uri="{FF2B5EF4-FFF2-40B4-BE49-F238E27FC236}">
                  <a16:creationId xmlns:a16="http://schemas.microsoft.com/office/drawing/2014/main" id="{2A821258-2817-4A53-AC05-BDE832A4D309}"/>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59" name="矩形 58">
              <a:extLst>
                <a:ext uri="{FF2B5EF4-FFF2-40B4-BE49-F238E27FC236}">
                  <a16:creationId xmlns:a16="http://schemas.microsoft.com/office/drawing/2014/main" id="{7936EEFF-D6FD-4B19-B57C-CBD4E8DD047E}"/>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0" name="矩形 59">
              <a:extLst>
                <a:ext uri="{FF2B5EF4-FFF2-40B4-BE49-F238E27FC236}">
                  <a16:creationId xmlns:a16="http://schemas.microsoft.com/office/drawing/2014/main" id="{D051EB0B-8D8B-486F-BC00-BE2B83561566}"/>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spTree>
    <p:extLst>
      <p:ext uri="{BB962C8B-B14F-4D97-AF65-F5344CB8AC3E}">
        <p14:creationId xmlns:p14="http://schemas.microsoft.com/office/powerpoint/2010/main" val="1872372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数据结构</a:t>
            </a:r>
          </a:p>
        </p:txBody>
      </p:sp>
      <p:sp>
        <p:nvSpPr>
          <p:cNvPr id="8" name="文本框 7">
            <a:extLst>
              <a:ext uri="{FF2B5EF4-FFF2-40B4-BE49-F238E27FC236}">
                <a16:creationId xmlns:a16="http://schemas.microsoft.com/office/drawing/2014/main" id="{64A1FB9B-DC68-4B2C-8949-673A540A0E51}"/>
              </a:ext>
            </a:extLst>
          </p:cNvPr>
          <p:cNvSpPr txBox="1"/>
          <p:nvPr/>
        </p:nvSpPr>
        <p:spPr>
          <a:xfrm>
            <a:off x="944342" y="1653199"/>
            <a:ext cx="10303316" cy="112889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分配矩阵</a:t>
            </a:r>
            <a:r>
              <a:rPr lang="en-US" altLang="zh-CN" sz="2400" b="1" dirty="0"/>
              <a:t>Allocation</a:t>
            </a:r>
            <a:r>
              <a:rPr lang="zh-CN" altLang="en-US" sz="2400" b="1" dirty="0"/>
              <a:t>：</a:t>
            </a:r>
            <a:r>
              <a:rPr lang="en-US" altLang="zh-CN" sz="2400" b="1" dirty="0"/>
              <a:t> </a:t>
            </a:r>
            <a:r>
              <a:rPr lang="en-US" altLang="zh-CN" sz="2400" b="1" dirty="0" err="1"/>
              <a:t>n×m</a:t>
            </a:r>
            <a:r>
              <a:rPr lang="zh-CN" altLang="en-US" sz="2400" b="1" dirty="0"/>
              <a:t>矩阵，</a:t>
            </a:r>
            <a:r>
              <a:rPr lang="en-US" altLang="zh-CN" sz="2400" b="1" dirty="0"/>
              <a:t>Allocation[ </a:t>
            </a:r>
            <a:r>
              <a:rPr lang="en-US" altLang="zh-CN" sz="2400" b="1" dirty="0" err="1"/>
              <a:t>i</a:t>
            </a:r>
            <a:r>
              <a:rPr lang="en-US" altLang="zh-CN" sz="2400" b="1" dirty="0"/>
              <a:t> , j ] = k</a:t>
            </a:r>
            <a:r>
              <a:rPr lang="zh-CN" altLang="en-US" sz="2400" b="1" dirty="0"/>
              <a:t>，表示系统已经给第 </a:t>
            </a:r>
            <a:r>
              <a:rPr lang="en-US" altLang="zh-CN" sz="2400" b="1" dirty="0" err="1"/>
              <a:t>i</a:t>
            </a:r>
            <a:r>
              <a:rPr lang="en-US" altLang="zh-CN" sz="2400" b="1" dirty="0"/>
              <a:t> </a:t>
            </a:r>
            <a:r>
              <a:rPr lang="zh-CN" altLang="en-US" sz="2400" b="1" dirty="0"/>
              <a:t>个进程分配了 </a:t>
            </a:r>
            <a:r>
              <a:rPr lang="en-US" altLang="zh-CN" sz="2400" b="1" dirty="0"/>
              <a:t>k </a:t>
            </a:r>
            <a:r>
              <a:rPr lang="zh-CN" altLang="en-US" sz="2400" b="1" dirty="0"/>
              <a:t>个 </a:t>
            </a:r>
            <a:r>
              <a:rPr lang="en-US" altLang="zh-CN" sz="2400" b="1" dirty="0"/>
              <a:t>j </a:t>
            </a:r>
            <a:r>
              <a:rPr lang="zh-CN" altLang="en-US" sz="2400" b="1" dirty="0"/>
              <a:t>类资源。</a:t>
            </a:r>
            <a:endParaRPr lang="en-US" altLang="zh-CN" sz="2400" b="1" dirty="0"/>
          </a:p>
        </p:txBody>
      </p:sp>
      <p:grpSp>
        <p:nvGrpSpPr>
          <p:cNvPr id="25" name="组合 24">
            <a:extLst>
              <a:ext uri="{FF2B5EF4-FFF2-40B4-BE49-F238E27FC236}">
                <a16:creationId xmlns:a16="http://schemas.microsoft.com/office/drawing/2014/main" id="{1083813A-BC5E-4590-88BF-3D1DDE028FD7}"/>
              </a:ext>
            </a:extLst>
          </p:cNvPr>
          <p:cNvGrpSpPr/>
          <p:nvPr/>
        </p:nvGrpSpPr>
        <p:grpSpPr>
          <a:xfrm>
            <a:off x="1686126" y="3849964"/>
            <a:ext cx="3035300"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grpSp>
        <p:nvGrpSpPr>
          <p:cNvPr id="54" name="组合 53">
            <a:extLst>
              <a:ext uri="{FF2B5EF4-FFF2-40B4-BE49-F238E27FC236}">
                <a16:creationId xmlns:a16="http://schemas.microsoft.com/office/drawing/2014/main" id="{8CB685E3-0744-4BEC-AC51-F7C91AD41848}"/>
              </a:ext>
            </a:extLst>
          </p:cNvPr>
          <p:cNvGrpSpPr/>
          <p:nvPr/>
        </p:nvGrpSpPr>
        <p:grpSpPr>
          <a:xfrm>
            <a:off x="4353126" y="3139005"/>
            <a:ext cx="3771900" cy="584775"/>
            <a:chOff x="8293100" y="2585192"/>
            <a:chExt cx="3771900" cy="584775"/>
          </a:xfrm>
        </p:grpSpPr>
        <p:sp>
          <p:nvSpPr>
            <p:cNvPr id="22" name="矩形 21">
              <a:extLst>
                <a:ext uri="{FF2B5EF4-FFF2-40B4-BE49-F238E27FC236}">
                  <a16:creationId xmlns:a16="http://schemas.microsoft.com/office/drawing/2014/main" id="{111A50DB-4674-4BA6-833F-03877DBF5A93}"/>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23" name="矩形 22">
              <a:extLst>
                <a:ext uri="{FF2B5EF4-FFF2-40B4-BE49-F238E27FC236}">
                  <a16:creationId xmlns:a16="http://schemas.microsoft.com/office/drawing/2014/main" id="{FD5A10CD-FDEF-4E19-B034-27A62C576660}"/>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24" name="矩形 23">
              <a:extLst>
                <a:ext uri="{FF2B5EF4-FFF2-40B4-BE49-F238E27FC236}">
                  <a16:creationId xmlns:a16="http://schemas.microsoft.com/office/drawing/2014/main" id="{8FA7552B-26C6-4AA1-B080-AF0673443C44}"/>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grpSp>
      <p:grpSp>
        <p:nvGrpSpPr>
          <p:cNvPr id="26" name="组合 25">
            <a:extLst>
              <a:ext uri="{FF2B5EF4-FFF2-40B4-BE49-F238E27FC236}">
                <a16:creationId xmlns:a16="http://schemas.microsoft.com/office/drawing/2014/main" id="{072CD16D-529B-4A60-A4A6-644393472F58}"/>
              </a:ext>
            </a:extLst>
          </p:cNvPr>
          <p:cNvGrpSpPr/>
          <p:nvPr/>
        </p:nvGrpSpPr>
        <p:grpSpPr>
          <a:xfrm>
            <a:off x="4721426" y="3849964"/>
            <a:ext cx="3035300" cy="2923875"/>
            <a:chOff x="711200" y="3326825"/>
            <a:chExt cx="3771900" cy="2923875"/>
          </a:xfrm>
        </p:grpSpPr>
        <p:sp>
          <p:nvSpPr>
            <p:cNvPr id="27" name="矩形 26">
              <a:extLst>
                <a:ext uri="{FF2B5EF4-FFF2-40B4-BE49-F238E27FC236}">
                  <a16:creationId xmlns:a16="http://schemas.microsoft.com/office/drawing/2014/main" id="{70E063E6-044C-4CEE-BA68-8F444D5E4D5C}"/>
                </a:ext>
              </a:extLst>
            </p:cNvPr>
            <p:cNvSpPr/>
            <p:nvPr/>
          </p:nvSpPr>
          <p:spPr>
            <a:xfrm>
              <a:off x="7112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28" name="矩形 27">
              <a:extLst>
                <a:ext uri="{FF2B5EF4-FFF2-40B4-BE49-F238E27FC236}">
                  <a16:creationId xmlns:a16="http://schemas.microsoft.com/office/drawing/2014/main" id="{A0CEFBEA-1694-4F39-90BD-6F4E2D13301F}"/>
                </a:ext>
              </a:extLst>
            </p:cNvPr>
            <p:cNvSpPr/>
            <p:nvPr/>
          </p:nvSpPr>
          <p:spPr>
            <a:xfrm>
              <a:off x="7112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29" name="矩形 28">
              <a:extLst>
                <a:ext uri="{FF2B5EF4-FFF2-40B4-BE49-F238E27FC236}">
                  <a16:creationId xmlns:a16="http://schemas.microsoft.com/office/drawing/2014/main" id="{140265B3-4C9D-42A1-B20B-3630EA2F5B08}"/>
                </a:ext>
              </a:extLst>
            </p:cNvPr>
            <p:cNvSpPr/>
            <p:nvPr/>
          </p:nvSpPr>
          <p:spPr>
            <a:xfrm>
              <a:off x="7112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0" name="矩形 29">
              <a:extLst>
                <a:ext uri="{FF2B5EF4-FFF2-40B4-BE49-F238E27FC236}">
                  <a16:creationId xmlns:a16="http://schemas.microsoft.com/office/drawing/2014/main" id="{58BF0128-C073-4C44-9F6F-B0190701DF84}"/>
                </a:ext>
              </a:extLst>
            </p:cNvPr>
            <p:cNvSpPr/>
            <p:nvPr/>
          </p:nvSpPr>
          <p:spPr>
            <a:xfrm>
              <a:off x="7112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1" name="矩形 30">
              <a:extLst>
                <a:ext uri="{FF2B5EF4-FFF2-40B4-BE49-F238E27FC236}">
                  <a16:creationId xmlns:a16="http://schemas.microsoft.com/office/drawing/2014/main" id="{0B5CB113-D799-4618-B8BD-0EC098E297C9}"/>
                </a:ext>
              </a:extLst>
            </p:cNvPr>
            <p:cNvSpPr/>
            <p:nvPr/>
          </p:nvSpPr>
          <p:spPr>
            <a:xfrm>
              <a:off x="19685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2" name="矩形 31">
              <a:extLst>
                <a:ext uri="{FF2B5EF4-FFF2-40B4-BE49-F238E27FC236}">
                  <a16:creationId xmlns:a16="http://schemas.microsoft.com/office/drawing/2014/main" id="{864570CE-529A-4CEB-8CB6-29E485CA2D2B}"/>
                </a:ext>
              </a:extLst>
            </p:cNvPr>
            <p:cNvSpPr/>
            <p:nvPr/>
          </p:nvSpPr>
          <p:spPr>
            <a:xfrm>
              <a:off x="19685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3" name="矩形 32">
              <a:extLst>
                <a:ext uri="{FF2B5EF4-FFF2-40B4-BE49-F238E27FC236}">
                  <a16:creationId xmlns:a16="http://schemas.microsoft.com/office/drawing/2014/main" id="{2C1D76FD-94BF-45CB-91EA-8B16DF3DAD13}"/>
                </a:ext>
              </a:extLst>
            </p:cNvPr>
            <p:cNvSpPr/>
            <p:nvPr/>
          </p:nvSpPr>
          <p:spPr>
            <a:xfrm>
              <a:off x="19685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4" name="矩形 33">
              <a:extLst>
                <a:ext uri="{FF2B5EF4-FFF2-40B4-BE49-F238E27FC236}">
                  <a16:creationId xmlns:a16="http://schemas.microsoft.com/office/drawing/2014/main" id="{4513CC06-53F4-4ABE-9F81-5EC5359A8F99}"/>
                </a:ext>
              </a:extLst>
            </p:cNvPr>
            <p:cNvSpPr/>
            <p:nvPr/>
          </p:nvSpPr>
          <p:spPr>
            <a:xfrm>
              <a:off x="19685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5" name="矩形 34">
              <a:extLst>
                <a:ext uri="{FF2B5EF4-FFF2-40B4-BE49-F238E27FC236}">
                  <a16:creationId xmlns:a16="http://schemas.microsoft.com/office/drawing/2014/main" id="{2C2F61C0-34D8-4893-8FD6-673FC38BB581}"/>
                </a:ext>
              </a:extLst>
            </p:cNvPr>
            <p:cNvSpPr/>
            <p:nvPr/>
          </p:nvSpPr>
          <p:spPr>
            <a:xfrm>
              <a:off x="32258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6" name="矩形 35">
              <a:extLst>
                <a:ext uri="{FF2B5EF4-FFF2-40B4-BE49-F238E27FC236}">
                  <a16:creationId xmlns:a16="http://schemas.microsoft.com/office/drawing/2014/main" id="{8167DCB3-4E87-44B7-857E-12C96BE68BEB}"/>
                </a:ext>
              </a:extLst>
            </p:cNvPr>
            <p:cNvSpPr/>
            <p:nvPr/>
          </p:nvSpPr>
          <p:spPr>
            <a:xfrm>
              <a:off x="32258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7" name="矩形 36">
              <a:extLst>
                <a:ext uri="{FF2B5EF4-FFF2-40B4-BE49-F238E27FC236}">
                  <a16:creationId xmlns:a16="http://schemas.microsoft.com/office/drawing/2014/main" id="{A95886D8-9A75-448F-B916-E1CAAF193FC0}"/>
                </a:ext>
              </a:extLst>
            </p:cNvPr>
            <p:cNvSpPr/>
            <p:nvPr/>
          </p:nvSpPr>
          <p:spPr>
            <a:xfrm>
              <a:off x="32258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8" name="矩形 37">
              <a:extLst>
                <a:ext uri="{FF2B5EF4-FFF2-40B4-BE49-F238E27FC236}">
                  <a16:creationId xmlns:a16="http://schemas.microsoft.com/office/drawing/2014/main" id="{FF75DB7B-439B-4839-AB5B-A71750E28CB4}"/>
                </a:ext>
              </a:extLst>
            </p:cNvPr>
            <p:cNvSpPr/>
            <p:nvPr/>
          </p:nvSpPr>
          <p:spPr>
            <a:xfrm>
              <a:off x="32258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9" name="矩形 38">
              <a:extLst>
                <a:ext uri="{FF2B5EF4-FFF2-40B4-BE49-F238E27FC236}">
                  <a16:creationId xmlns:a16="http://schemas.microsoft.com/office/drawing/2014/main" id="{93337BDC-E8B7-4697-B5E0-430AD462AFC7}"/>
                </a:ext>
              </a:extLst>
            </p:cNvPr>
            <p:cNvSpPr/>
            <p:nvPr/>
          </p:nvSpPr>
          <p:spPr>
            <a:xfrm>
              <a:off x="711200" y="3326825"/>
              <a:ext cx="37719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Allocation</a:t>
              </a:r>
              <a:endParaRPr lang="zh-CN" altLang="en-US" sz="2000" b="1" dirty="0"/>
            </a:p>
          </p:txBody>
        </p:sp>
      </p:grpSp>
      <p:sp>
        <p:nvSpPr>
          <p:cNvPr id="55" name="矩形 54">
            <a:extLst>
              <a:ext uri="{FF2B5EF4-FFF2-40B4-BE49-F238E27FC236}">
                <a16:creationId xmlns:a16="http://schemas.microsoft.com/office/drawing/2014/main" id="{FC4F481E-C520-4DD4-966C-12F0E26F90FA}"/>
              </a:ext>
            </a:extLst>
          </p:cNvPr>
          <p:cNvSpPr/>
          <p:nvPr/>
        </p:nvSpPr>
        <p:spPr>
          <a:xfrm>
            <a:off x="2697507" y="3198167"/>
            <a:ext cx="1614545" cy="461665"/>
          </a:xfrm>
          <a:prstGeom prst="rect">
            <a:avLst/>
          </a:prstGeom>
        </p:spPr>
        <p:txBody>
          <a:bodyPr wrap="none">
            <a:spAutoFit/>
          </a:bodyPr>
          <a:lstStyle/>
          <a:p>
            <a:r>
              <a:rPr lang="en-US" altLang="zh-CN" sz="2400" b="1" dirty="0"/>
              <a:t>Available</a:t>
            </a:r>
            <a:endParaRPr lang="zh-CN" altLang="en-US" sz="2400" dirty="0"/>
          </a:p>
        </p:txBody>
      </p:sp>
      <p:grpSp>
        <p:nvGrpSpPr>
          <p:cNvPr id="56" name="组合 55">
            <a:extLst>
              <a:ext uri="{FF2B5EF4-FFF2-40B4-BE49-F238E27FC236}">
                <a16:creationId xmlns:a16="http://schemas.microsoft.com/office/drawing/2014/main" id="{7885030E-B093-4033-B8C8-608B5F60A7FB}"/>
              </a:ext>
            </a:extLst>
          </p:cNvPr>
          <p:cNvGrpSpPr/>
          <p:nvPr/>
        </p:nvGrpSpPr>
        <p:grpSpPr>
          <a:xfrm>
            <a:off x="674357" y="3849964"/>
            <a:ext cx="1011768" cy="2923875"/>
            <a:chOff x="674357" y="3849964"/>
            <a:chExt cx="1011768" cy="2923875"/>
          </a:xfrm>
        </p:grpSpPr>
        <p:sp>
          <p:nvSpPr>
            <p:cNvPr id="57" name="矩形 56">
              <a:extLst>
                <a:ext uri="{FF2B5EF4-FFF2-40B4-BE49-F238E27FC236}">
                  <a16:creationId xmlns:a16="http://schemas.microsoft.com/office/drawing/2014/main" id="{A3F8B1E2-3620-4C8A-9DB5-E6A2345342CB}"/>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8" name="矩形 57">
              <a:extLst>
                <a:ext uri="{FF2B5EF4-FFF2-40B4-BE49-F238E27FC236}">
                  <a16:creationId xmlns:a16="http://schemas.microsoft.com/office/drawing/2014/main" id="{D9886F4B-63A3-4818-8E21-B5A284869891}"/>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9" name="矩形 58">
              <a:extLst>
                <a:ext uri="{FF2B5EF4-FFF2-40B4-BE49-F238E27FC236}">
                  <a16:creationId xmlns:a16="http://schemas.microsoft.com/office/drawing/2014/main" id="{400AB8DF-F9C4-4BB0-AA06-03BDA21953CE}"/>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0" name="矩形 59">
              <a:extLst>
                <a:ext uri="{FF2B5EF4-FFF2-40B4-BE49-F238E27FC236}">
                  <a16:creationId xmlns:a16="http://schemas.microsoft.com/office/drawing/2014/main" id="{C659D9FA-1F9C-4E10-8082-636C4B63CA3A}"/>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1" name="矩形 60">
              <a:extLst>
                <a:ext uri="{FF2B5EF4-FFF2-40B4-BE49-F238E27FC236}">
                  <a16:creationId xmlns:a16="http://schemas.microsoft.com/office/drawing/2014/main" id="{66C8825F-4158-4A71-BDDE-1D81CB478BA5}"/>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spTree>
    <p:extLst>
      <p:ext uri="{BB962C8B-B14F-4D97-AF65-F5344CB8AC3E}">
        <p14:creationId xmlns:p14="http://schemas.microsoft.com/office/powerpoint/2010/main" val="2881418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数据结构</a:t>
            </a:r>
          </a:p>
        </p:txBody>
      </p:sp>
      <p:sp>
        <p:nvSpPr>
          <p:cNvPr id="8" name="文本框 7">
            <a:extLst>
              <a:ext uri="{FF2B5EF4-FFF2-40B4-BE49-F238E27FC236}">
                <a16:creationId xmlns:a16="http://schemas.microsoft.com/office/drawing/2014/main" id="{64A1FB9B-DC68-4B2C-8949-673A540A0E51}"/>
              </a:ext>
            </a:extLst>
          </p:cNvPr>
          <p:cNvSpPr txBox="1"/>
          <p:nvPr/>
        </p:nvSpPr>
        <p:spPr>
          <a:xfrm>
            <a:off x="944342" y="1653199"/>
            <a:ext cx="10303316" cy="1133837"/>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当前需求矩阵</a:t>
            </a:r>
            <a:r>
              <a:rPr lang="en-US" altLang="zh-CN" sz="2400" b="1" dirty="0"/>
              <a:t>Need</a:t>
            </a:r>
            <a:r>
              <a:rPr lang="zh-CN" altLang="en-US" sz="2400" b="1" dirty="0"/>
              <a:t>：</a:t>
            </a:r>
            <a:r>
              <a:rPr lang="en-US" altLang="zh-CN" sz="2400" b="1" dirty="0" err="1"/>
              <a:t>n×m</a:t>
            </a:r>
            <a:r>
              <a:rPr lang="zh-CN" altLang="en-US" sz="2400" b="1" dirty="0"/>
              <a:t>矩阵，</a:t>
            </a:r>
            <a:r>
              <a:rPr lang="en-US" altLang="zh-CN" sz="2400" b="1" dirty="0"/>
              <a:t>Need[ </a:t>
            </a:r>
            <a:r>
              <a:rPr lang="en-US" altLang="zh-CN" sz="2400" b="1" dirty="0" err="1"/>
              <a:t>i</a:t>
            </a:r>
            <a:r>
              <a:rPr lang="en-US" altLang="zh-CN" sz="2400" b="1" dirty="0"/>
              <a:t> , j ] = k</a:t>
            </a:r>
            <a:r>
              <a:rPr lang="zh-CN" altLang="en-US" sz="2400" b="1" dirty="0"/>
              <a:t>，表示当前进程 </a:t>
            </a:r>
            <a:r>
              <a:rPr lang="en-US" altLang="zh-CN" sz="2400" b="1" dirty="0" err="1"/>
              <a:t>i</a:t>
            </a:r>
            <a:r>
              <a:rPr lang="en-US" altLang="zh-CN" sz="2400" b="1" dirty="0"/>
              <a:t> </a:t>
            </a:r>
            <a:r>
              <a:rPr lang="zh-CN" altLang="en-US" sz="2400" b="1" dirty="0"/>
              <a:t>还需分配</a:t>
            </a:r>
            <a:r>
              <a:rPr lang="en-US" altLang="zh-CN" sz="2400" b="1" dirty="0"/>
              <a:t>k </a:t>
            </a:r>
            <a:r>
              <a:rPr lang="zh-CN" altLang="en-US" sz="2400" b="1" dirty="0"/>
              <a:t>个 </a:t>
            </a:r>
            <a:r>
              <a:rPr lang="en-US" altLang="zh-CN" sz="2400" b="1" dirty="0"/>
              <a:t>j </a:t>
            </a:r>
            <a:r>
              <a:rPr lang="zh-CN" altLang="en-US" sz="2400" b="1" dirty="0"/>
              <a:t>类资源才能完成</a:t>
            </a:r>
            <a:endParaRPr lang="en-US" altLang="zh-CN" sz="2400" b="1" dirty="0"/>
          </a:p>
        </p:txBody>
      </p:sp>
      <p:grpSp>
        <p:nvGrpSpPr>
          <p:cNvPr id="25" name="组合 24">
            <a:extLst>
              <a:ext uri="{FF2B5EF4-FFF2-40B4-BE49-F238E27FC236}">
                <a16:creationId xmlns:a16="http://schemas.microsoft.com/office/drawing/2014/main" id="{1083813A-BC5E-4590-88BF-3D1DDE028FD7}"/>
              </a:ext>
            </a:extLst>
          </p:cNvPr>
          <p:cNvGrpSpPr/>
          <p:nvPr/>
        </p:nvGrpSpPr>
        <p:grpSpPr>
          <a:xfrm>
            <a:off x="1686126" y="3849964"/>
            <a:ext cx="3035300"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grpSp>
        <p:nvGrpSpPr>
          <p:cNvPr id="26" name="组合 25">
            <a:extLst>
              <a:ext uri="{FF2B5EF4-FFF2-40B4-BE49-F238E27FC236}">
                <a16:creationId xmlns:a16="http://schemas.microsoft.com/office/drawing/2014/main" id="{072CD16D-529B-4A60-A4A6-644393472F58}"/>
              </a:ext>
            </a:extLst>
          </p:cNvPr>
          <p:cNvGrpSpPr/>
          <p:nvPr/>
        </p:nvGrpSpPr>
        <p:grpSpPr>
          <a:xfrm>
            <a:off x="4721426" y="3849964"/>
            <a:ext cx="3035300" cy="2923875"/>
            <a:chOff x="711200" y="3326825"/>
            <a:chExt cx="3771900" cy="2923875"/>
          </a:xfrm>
        </p:grpSpPr>
        <p:sp>
          <p:nvSpPr>
            <p:cNvPr id="27" name="矩形 26">
              <a:extLst>
                <a:ext uri="{FF2B5EF4-FFF2-40B4-BE49-F238E27FC236}">
                  <a16:creationId xmlns:a16="http://schemas.microsoft.com/office/drawing/2014/main" id="{70E063E6-044C-4CEE-BA68-8F444D5E4D5C}"/>
                </a:ext>
              </a:extLst>
            </p:cNvPr>
            <p:cNvSpPr/>
            <p:nvPr/>
          </p:nvSpPr>
          <p:spPr>
            <a:xfrm>
              <a:off x="7112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28" name="矩形 27">
              <a:extLst>
                <a:ext uri="{FF2B5EF4-FFF2-40B4-BE49-F238E27FC236}">
                  <a16:creationId xmlns:a16="http://schemas.microsoft.com/office/drawing/2014/main" id="{A0CEFBEA-1694-4F39-90BD-6F4E2D13301F}"/>
                </a:ext>
              </a:extLst>
            </p:cNvPr>
            <p:cNvSpPr/>
            <p:nvPr/>
          </p:nvSpPr>
          <p:spPr>
            <a:xfrm>
              <a:off x="7112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29" name="矩形 28">
              <a:extLst>
                <a:ext uri="{FF2B5EF4-FFF2-40B4-BE49-F238E27FC236}">
                  <a16:creationId xmlns:a16="http://schemas.microsoft.com/office/drawing/2014/main" id="{140265B3-4C9D-42A1-B20B-3630EA2F5B08}"/>
                </a:ext>
              </a:extLst>
            </p:cNvPr>
            <p:cNvSpPr/>
            <p:nvPr/>
          </p:nvSpPr>
          <p:spPr>
            <a:xfrm>
              <a:off x="7112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0" name="矩形 29">
              <a:extLst>
                <a:ext uri="{FF2B5EF4-FFF2-40B4-BE49-F238E27FC236}">
                  <a16:creationId xmlns:a16="http://schemas.microsoft.com/office/drawing/2014/main" id="{58BF0128-C073-4C44-9F6F-B0190701DF84}"/>
                </a:ext>
              </a:extLst>
            </p:cNvPr>
            <p:cNvSpPr/>
            <p:nvPr/>
          </p:nvSpPr>
          <p:spPr>
            <a:xfrm>
              <a:off x="7112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1" name="矩形 30">
              <a:extLst>
                <a:ext uri="{FF2B5EF4-FFF2-40B4-BE49-F238E27FC236}">
                  <a16:creationId xmlns:a16="http://schemas.microsoft.com/office/drawing/2014/main" id="{0B5CB113-D799-4618-B8BD-0EC098E297C9}"/>
                </a:ext>
              </a:extLst>
            </p:cNvPr>
            <p:cNvSpPr/>
            <p:nvPr/>
          </p:nvSpPr>
          <p:spPr>
            <a:xfrm>
              <a:off x="19685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2" name="矩形 31">
              <a:extLst>
                <a:ext uri="{FF2B5EF4-FFF2-40B4-BE49-F238E27FC236}">
                  <a16:creationId xmlns:a16="http://schemas.microsoft.com/office/drawing/2014/main" id="{864570CE-529A-4CEB-8CB6-29E485CA2D2B}"/>
                </a:ext>
              </a:extLst>
            </p:cNvPr>
            <p:cNvSpPr/>
            <p:nvPr/>
          </p:nvSpPr>
          <p:spPr>
            <a:xfrm>
              <a:off x="19685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3" name="矩形 32">
              <a:extLst>
                <a:ext uri="{FF2B5EF4-FFF2-40B4-BE49-F238E27FC236}">
                  <a16:creationId xmlns:a16="http://schemas.microsoft.com/office/drawing/2014/main" id="{2C1D76FD-94BF-45CB-91EA-8B16DF3DAD13}"/>
                </a:ext>
              </a:extLst>
            </p:cNvPr>
            <p:cNvSpPr/>
            <p:nvPr/>
          </p:nvSpPr>
          <p:spPr>
            <a:xfrm>
              <a:off x="19685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4" name="矩形 33">
              <a:extLst>
                <a:ext uri="{FF2B5EF4-FFF2-40B4-BE49-F238E27FC236}">
                  <a16:creationId xmlns:a16="http://schemas.microsoft.com/office/drawing/2014/main" id="{4513CC06-53F4-4ABE-9F81-5EC5359A8F99}"/>
                </a:ext>
              </a:extLst>
            </p:cNvPr>
            <p:cNvSpPr/>
            <p:nvPr/>
          </p:nvSpPr>
          <p:spPr>
            <a:xfrm>
              <a:off x="19685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5" name="矩形 34">
              <a:extLst>
                <a:ext uri="{FF2B5EF4-FFF2-40B4-BE49-F238E27FC236}">
                  <a16:creationId xmlns:a16="http://schemas.microsoft.com/office/drawing/2014/main" id="{2C2F61C0-34D8-4893-8FD6-673FC38BB581}"/>
                </a:ext>
              </a:extLst>
            </p:cNvPr>
            <p:cNvSpPr/>
            <p:nvPr/>
          </p:nvSpPr>
          <p:spPr>
            <a:xfrm>
              <a:off x="32258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6" name="矩形 35">
              <a:extLst>
                <a:ext uri="{FF2B5EF4-FFF2-40B4-BE49-F238E27FC236}">
                  <a16:creationId xmlns:a16="http://schemas.microsoft.com/office/drawing/2014/main" id="{8167DCB3-4E87-44B7-857E-12C96BE68BEB}"/>
                </a:ext>
              </a:extLst>
            </p:cNvPr>
            <p:cNvSpPr/>
            <p:nvPr/>
          </p:nvSpPr>
          <p:spPr>
            <a:xfrm>
              <a:off x="32258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7" name="矩形 36">
              <a:extLst>
                <a:ext uri="{FF2B5EF4-FFF2-40B4-BE49-F238E27FC236}">
                  <a16:creationId xmlns:a16="http://schemas.microsoft.com/office/drawing/2014/main" id="{A95886D8-9A75-448F-B916-E1CAAF193FC0}"/>
                </a:ext>
              </a:extLst>
            </p:cNvPr>
            <p:cNvSpPr/>
            <p:nvPr/>
          </p:nvSpPr>
          <p:spPr>
            <a:xfrm>
              <a:off x="32258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8" name="矩形 37">
              <a:extLst>
                <a:ext uri="{FF2B5EF4-FFF2-40B4-BE49-F238E27FC236}">
                  <a16:creationId xmlns:a16="http://schemas.microsoft.com/office/drawing/2014/main" id="{FF75DB7B-439B-4839-AB5B-A71750E28CB4}"/>
                </a:ext>
              </a:extLst>
            </p:cNvPr>
            <p:cNvSpPr/>
            <p:nvPr/>
          </p:nvSpPr>
          <p:spPr>
            <a:xfrm>
              <a:off x="32258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9" name="矩形 38">
              <a:extLst>
                <a:ext uri="{FF2B5EF4-FFF2-40B4-BE49-F238E27FC236}">
                  <a16:creationId xmlns:a16="http://schemas.microsoft.com/office/drawing/2014/main" id="{93337BDC-E8B7-4697-B5E0-430AD462AFC7}"/>
                </a:ext>
              </a:extLst>
            </p:cNvPr>
            <p:cNvSpPr/>
            <p:nvPr/>
          </p:nvSpPr>
          <p:spPr>
            <a:xfrm>
              <a:off x="711200" y="3326825"/>
              <a:ext cx="37719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Allocation</a:t>
              </a:r>
              <a:endParaRPr lang="zh-CN" altLang="en-US" sz="2000" b="1" dirty="0"/>
            </a:p>
          </p:txBody>
        </p:sp>
      </p:grpSp>
      <p:grpSp>
        <p:nvGrpSpPr>
          <p:cNvPr id="40" name="组合 39">
            <a:extLst>
              <a:ext uri="{FF2B5EF4-FFF2-40B4-BE49-F238E27FC236}">
                <a16:creationId xmlns:a16="http://schemas.microsoft.com/office/drawing/2014/main" id="{A1AFF5F8-30E9-4E2E-AF36-A573473621F8}"/>
              </a:ext>
            </a:extLst>
          </p:cNvPr>
          <p:cNvGrpSpPr/>
          <p:nvPr/>
        </p:nvGrpSpPr>
        <p:grpSpPr>
          <a:xfrm>
            <a:off x="7756726" y="3849676"/>
            <a:ext cx="3035300" cy="2923875"/>
            <a:chOff x="711200" y="3326825"/>
            <a:chExt cx="3771900" cy="2923875"/>
          </a:xfrm>
        </p:grpSpPr>
        <p:sp>
          <p:nvSpPr>
            <p:cNvPr id="41" name="矩形 40">
              <a:extLst>
                <a:ext uri="{FF2B5EF4-FFF2-40B4-BE49-F238E27FC236}">
                  <a16:creationId xmlns:a16="http://schemas.microsoft.com/office/drawing/2014/main" id="{13DD5365-4168-44EF-9FC8-70FB7A26F004}"/>
                </a:ext>
              </a:extLst>
            </p:cNvPr>
            <p:cNvSpPr/>
            <p:nvPr/>
          </p:nvSpPr>
          <p:spPr>
            <a:xfrm>
              <a:off x="7112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2" name="矩形 41">
              <a:extLst>
                <a:ext uri="{FF2B5EF4-FFF2-40B4-BE49-F238E27FC236}">
                  <a16:creationId xmlns:a16="http://schemas.microsoft.com/office/drawing/2014/main" id="{91E3494C-49B0-4674-9909-3925AD8C14E5}"/>
                </a:ext>
              </a:extLst>
            </p:cNvPr>
            <p:cNvSpPr/>
            <p:nvPr/>
          </p:nvSpPr>
          <p:spPr>
            <a:xfrm>
              <a:off x="7112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3" name="矩形 42">
              <a:extLst>
                <a:ext uri="{FF2B5EF4-FFF2-40B4-BE49-F238E27FC236}">
                  <a16:creationId xmlns:a16="http://schemas.microsoft.com/office/drawing/2014/main" id="{F72D6CAC-AD95-4DA7-AE3B-06FEA6FE0ED2}"/>
                </a:ext>
              </a:extLst>
            </p:cNvPr>
            <p:cNvSpPr/>
            <p:nvPr/>
          </p:nvSpPr>
          <p:spPr>
            <a:xfrm>
              <a:off x="7112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4" name="矩形 43">
              <a:extLst>
                <a:ext uri="{FF2B5EF4-FFF2-40B4-BE49-F238E27FC236}">
                  <a16:creationId xmlns:a16="http://schemas.microsoft.com/office/drawing/2014/main" id="{E194A438-2E6C-41F6-BB10-201DA1C0C0F2}"/>
                </a:ext>
              </a:extLst>
            </p:cNvPr>
            <p:cNvSpPr/>
            <p:nvPr/>
          </p:nvSpPr>
          <p:spPr>
            <a:xfrm>
              <a:off x="7112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5" name="矩形 44">
              <a:extLst>
                <a:ext uri="{FF2B5EF4-FFF2-40B4-BE49-F238E27FC236}">
                  <a16:creationId xmlns:a16="http://schemas.microsoft.com/office/drawing/2014/main" id="{1F53CC97-308C-4888-96E6-6BCA0B0B8107}"/>
                </a:ext>
              </a:extLst>
            </p:cNvPr>
            <p:cNvSpPr/>
            <p:nvPr/>
          </p:nvSpPr>
          <p:spPr>
            <a:xfrm>
              <a:off x="19685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6" name="矩形 45">
              <a:extLst>
                <a:ext uri="{FF2B5EF4-FFF2-40B4-BE49-F238E27FC236}">
                  <a16:creationId xmlns:a16="http://schemas.microsoft.com/office/drawing/2014/main" id="{A0C286F3-81BB-4C8A-84E2-FCEDD322B445}"/>
                </a:ext>
              </a:extLst>
            </p:cNvPr>
            <p:cNvSpPr/>
            <p:nvPr/>
          </p:nvSpPr>
          <p:spPr>
            <a:xfrm>
              <a:off x="19685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7" name="矩形 46">
              <a:extLst>
                <a:ext uri="{FF2B5EF4-FFF2-40B4-BE49-F238E27FC236}">
                  <a16:creationId xmlns:a16="http://schemas.microsoft.com/office/drawing/2014/main" id="{789BE1B8-F846-41F7-8CEC-60E2358557EB}"/>
                </a:ext>
              </a:extLst>
            </p:cNvPr>
            <p:cNvSpPr/>
            <p:nvPr/>
          </p:nvSpPr>
          <p:spPr>
            <a:xfrm>
              <a:off x="19685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8" name="矩形 47">
              <a:extLst>
                <a:ext uri="{FF2B5EF4-FFF2-40B4-BE49-F238E27FC236}">
                  <a16:creationId xmlns:a16="http://schemas.microsoft.com/office/drawing/2014/main" id="{2BA70C09-69AD-45F1-9799-3D35D4860B27}"/>
                </a:ext>
              </a:extLst>
            </p:cNvPr>
            <p:cNvSpPr/>
            <p:nvPr/>
          </p:nvSpPr>
          <p:spPr>
            <a:xfrm>
              <a:off x="19685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9" name="矩形 48">
              <a:extLst>
                <a:ext uri="{FF2B5EF4-FFF2-40B4-BE49-F238E27FC236}">
                  <a16:creationId xmlns:a16="http://schemas.microsoft.com/office/drawing/2014/main" id="{7F99BD49-5C43-457E-A8D8-EEE77E876382}"/>
                </a:ext>
              </a:extLst>
            </p:cNvPr>
            <p:cNvSpPr/>
            <p:nvPr/>
          </p:nvSpPr>
          <p:spPr>
            <a:xfrm>
              <a:off x="32258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0" name="矩形 49">
              <a:extLst>
                <a:ext uri="{FF2B5EF4-FFF2-40B4-BE49-F238E27FC236}">
                  <a16:creationId xmlns:a16="http://schemas.microsoft.com/office/drawing/2014/main" id="{EAB2377C-8332-424E-865C-BC336263BF78}"/>
                </a:ext>
              </a:extLst>
            </p:cNvPr>
            <p:cNvSpPr/>
            <p:nvPr/>
          </p:nvSpPr>
          <p:spPr>
            <a:xfrm>
              <a:off x="32258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1" name="矩形 50">
              <a:extLst>
                <a:ext uri="{FF2B5EF4-FFF2-40B4-BE49-F238E27FC236}">
                  <a16:creationId xmlns:a16="http://schemas.microsoft.com/office/drawing/2014/main" id="{BF9F42E0-FB8D-404D-825E-31901828B895}"/>
                </a:ext>
              </a:extLst>
            </p:cNvPr>
            <p:cNvSpPr/>
            <p:nvPr/>
          </p:nvSpPr>
          <p:spPr>
            <a:xfrm>
              <a:off x="32258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2" name="矩形 51">
              <a:extLst>
                <a:ext uri="{FF2B5EF4-FFF2-40B4-BE49-F238E27FC236}">
                  <a16:creationId xmlns:a16="http://schemas.microsoft.com/office/drawing/2014/main" id="{EE232B31-324D-41A9-9D92-ACD7F98F5F5D}"/>
                </a:ext>
              </a:extLst>
            </p:cNvPr>
            <p:cNvSpPr/>
            <p:nvPr/>
          </p:nvSpPr>
          <p:spPr>
            <a:xfrm>
              <a:off x="32258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3" name="矩形 52">
              <a:extLst>
                <a:ext uri="{FF2B5EF4-FFF2-40B4-BE49-F238E27FC236}">
                  <a16:creationId xmlns:a16="http://schemas.microsoft.com/office/drawing/2014/main" id="{0FE140C1-F210-48B6-8B98-FC2C6D421969}"/>
                </a:ext>
              </a:extLst>
            </p:cNvPr>
            <p:cNvSpPr/>
            <p:nvPr/>
          </p:nvSpPr>
          <p:spPr>
            <a:xfrm>
              <a:off x="711200" y="3326825"/>
              <a:ext cx="37719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Need</a:t>
              </a:r>
              <a:endParaRPr lang="zh-CN" altLang="en-US" sz="2000" b="1" dirty="0"/>
            </a:p>
          </p:txBody>
        </p:sp>
      </p:grpSp>
      <p:grpSp>
        <p:nvGrpSpPr>
          <p:cNvPr id="56" name="组合 55">
            <a:extLst>
              <a:ext uri="{FF2B5EF4-FFF2-40B4-BE49-F238E27FC236}">
                <a16:creationId xmlns:a16="http://schemas.microsoft.com/office/drawing/2014/main" id="{7885030E-B093-4033-B8C8-608B5F60A7FB}"/>
              </a:ext>
            </a:extLst>
          </p:cNvPr>
          <p:cNvGrpSpPr/>
          <p:nvPr/>
        </p:nvGrpSpPr>
        <p:grpSpPr>
          <a:xfrm>
            <a:off x="674357" y="3849964"/>
            <a:ext cx="1011768" cy="2923875"/>
            <a:chOff x="674357" y="3849964"/>
            <a:chExt cx="1011768" cy="2923875"/>
          </a:xfrm>
        </p:grpSpPr>
        <p:sp>
          <p:nvSpPr>
            <p:cNvPr id="57" name="矩形 56">
              <a:extLst>
                <a:ext uri="{FF2B5EF4-FFF2-40B4-BE49-F238E27FC236}">
                  <a16:creationId xmlns:a16="http://schemas.microsoft.com/office/drawing/2014/main" id="{A3F8B1E2-3620-4C8A-9DB5-E6A2345342CB}"/>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8" name="矩形 57">
              <a:extLst>
                <a:ext uri="{FF2B5EF4-FFF2-40B4-BE49-F238E27FC236}">
                  <a16:creationId xmlns:a16="http://schemas.microsoft.com/office/drawing/2014/main" id="{D9886F4B-63A3-4818-8E21-B5A284869891}"/>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9" name="矩形 58">
              <a:extLst>
                <a:ext uri="{FF2B5EF4-FFF2-40B4-BE49-F238E27FC236}">
                  <a16:creationId xmlns:a16="http://schemas.microsoft.com/office/drawing/2014/main" id="{400AB8DF-F9C4-4BB0-AA06-03BDA21953CE}"/>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0" name="矩形 59">
              <a:extLst>
                <a:ext uri="{FF2B5EF4-FFF2-40B4-BE49-F238E27FC236}">
                  <a16:creationId xmlns:a16="http://schemas.microsoft.com/office/drawing/2014/main" id="{C659D9FA-1F9C-4E10-8082-636C4B63CA3A}"/>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1" name="矩形 60">
              <a:extLst>
                <a:ext uri="{FF2B5EF4-FFF2-40B4-BE49-F238E27FC236}">
                  <a16:creationId xmlns:a16="http://schemas.microsoft.com/office/drawing/2014/main" id="{66C8825F-4158-4A71-BDDE-1D81CB478BA5}"/>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grpSp>
        <p:nvGrpSpPr>
          <p:cNvPr id="72" name="组合 71">
            <a:extLst>
              <a:ext uri="{FF2B5EF4-FFF2-40B4-BE49-F238E27FC236}">
                <a16:creationId xmlns:a16="http://schemas.microsoft.com/office/drawing/2014/main" id="{68ED622F-FA5D-496E-AE60-7B4F7F0F3B83}"/>
              </a:ext>
            </a:extLst>
          </p:cNvPr>
          <p:cNvGrpSpPr/>
          <p:nvPr/>
        </p:nvGrpSpPr>
        <p:grpSpPr>
          <a:xfrm>
            <a:off x="4353126" y="3139005"/>
            <a:ext cx="3771900" cy="584775"/>
            <a:chOff x="8293100" y="2585192"/>
            <a:chExt cx="3771900" cy="584775"/>
          </a:xfrm>
        </p:grpSpPr>
        <p:sp>
          <p:nvSpPr>
            <p:cNvPr id="73" name="矩形 72">
              <a:extLst>
                <a:ext uri="{FF2B5EF4-FFF2-40B4-BE49-F238E27FC236}">
                  <a16:creationId xmlns:a16="http://schemas.microsoft.com/office/drawing/2014/main" id="{45C80BE5-02DD-481F-9F5B-D23B980697D1}"/>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74" name="矩形 73">
              <a:extLst>
                <a:ext uri="{FF2B5EF4-FFF2-40B4-BE49-F238E27FC236}">
                  <a16:creationId xmlns:a16="http://schemas.microsoft.com/office/drawing/2014/main" id="{E8453F45-E224-427D-8641-51D97BF836E4}"/>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75" name="矩形 74">
              <a:extLst>
                <a:ext uri="{FF2B5EF4-FFF2-40B4-BE49-F238E27FC236}">
                  <a16:creationId xmlns:a16="http://schemas.microsoft.com/office/drawing/2014/main" id="{DAED7CB3-2831-423F-97A6-124FCD0749C3}"/>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grpSp>
      <p:sp>
        <p:nvSpPr>
          <p:cNvPr id="76" name="矩形 75">
            <a:extLst>
              <a:ext uri="{FF2B5EF4-FFF2-40B4-BE49-F238E27FC236}">
                <a16:creationId xmlns:a16="http://schemas.microsoft.com/office/drawing/2014/main" id="{9B9EC252-2CD8-44F5-8F1C-414CD4AF09BF}"/>
              </a:ext>
            </a:extLst>
          </p:cNvPr>
          <p:cNvSpPr/>
          <p:nvPr/>
        </p:nvSpPr>
        <p:spPr>
          <a:xfrm>
            <a:off x="2697507" y="3198167"/>
            <a:ext cx="1614545" cy="461665"/>
          </a:xfrm>
          <a:prstGeom prst="rect">
            <a:avLst/>
          </a:prstGeom>
        </p:spPr>
        <p:txBody>
          <a:bodyPr wrap="none">
            <a:spAutoFit/>
          </a:bodyPr>
          <a:lstStyle/>
          <a:p>
            <a:r>
              <a:rPr lang="en-US" altLang="zh-CN" sz="2400" b="1" dirty="0"/>
              <a:t>Available</a:t>
            </a:r>
            <a:endParaRPr lang="zh-CN" altLang="en-US" sz="2400" dirty="0"/>
          </a:p>
        </p:txBody>
      </p:sp>
    </p:spTree>
    <p:extLst>
      <p:ext uri="{BB962C8B-B14F-4D97-AF65-F5344CB8AC3E}">
        <p14:creationId xmlns:p14="http://schemas.microsoft.com/office/powerpoint/2010/main" val="3667570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数据结构</a:t>
            </a:r>
          </a:p>
        </p:txBody>
      </p:sp>
      <p:sp>
        <p:nvSpPr>
          <p:cNvPr id="8" name="文本框 7">
            <a:extLst>
              <a:ext uri="{FF2B5EF4-FFF2-40B4-BE49-F238E27FC236}">
                <a16:creationId xmlns:a16="http://schemas.microsoft.com/office/drawing/2014/main" id="{64A1FB9B-DC68-4B2C-8949-673A540A0E51}"/>
              </a:ext>
            </a:extLst>
          </p:cNvPr>
          <p:cNvSpPr txBox="1"/>
          <p:nvPr/>
        </p:nvSpPr>
        <p:spPr>
          <a:xfrm>
            <a:off x="944342" y="1653199"/>
            <a:ext cx="10303316" cy="1128899"/>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t>Need = Max - Allocation</a:t>
            </a:r>
          </a:p>
          <a:p>
            <a:pPr marL="342900" indent="-342900" algn="l">
              <a:lnSpc>
                <a:spcPct val="150000"/>
              </a:lnSpc>
              <a:buFont typeface="Wingdings" panose="05000000000000000000" pitchFamily="2" charset="2"/>
              <a:buChar char="Ø"/>
            </a:pPr>
            <a:r>
              <a:rPr lang="en-US" altLang="zh-CN" sz="2400" b="1" dirty="0"/>
              <a:t>Max</a:t>
            </a:r>
            <a:r>
              <a:rPr lang="zh-CN" altLang="en-US" sz="2400" b="1" dirty="0"/>
              <a:t>和</a:t>
            </a:r>
            <a:r>
              <a:rPr lang="en-US" altLang="zh-CN" sz="2400" b="1" dirty="0"/>
              <a:t>Allocation</a:t>
            </a:r>
            <a:r>
              <a:rPr lang="zh-CN" altLang="en-US" sz="2400" b="1" dirty="0"/>
              <a:t>一般是已知条件，</a:t>
            </a:r>
            <a:r>
              <a:rPr lang="en-US" altLang="zh-CN" sz="2400" b="1" dirty="0"/>
              <a:t>Need</a:t>
            </a:r>
            <a:r>
              <a:rPr lang="zh-CN" altLang="en-US" sz="2400" b="1" dirty="0"/>
              <a:t>需要同学求解</a:t>
            </a:r>
            <a:endParaRPr lang="en-US" altLang="zh-CN" sz="2400" b="1" dirty="0"/>
          </a:p>
        </p:txBody>
      </p:sp>
      <p:grpSp>
        <p:nvGrpSpPr>
          <p:cNvPr id="25" name="组合 24">
            <a:extLst>
              <a:ext uri="{FF2B5EF4-FFF2-40B4-BE49-F238E27FC236}">
                <a16:creationId xmlns:a16="http://schemas.microsoft.com/office/drawing/2014/main" id="{1083813A-BC5E-4590-88BF-3D1DDE028FD7}"/>
              </a:ext>
            </a:extLst>
          </p:cNvPr>
          <p:cNvGrpSpPr/>
          <p:nvPr/>
        </p:nvGrpSpPr>
        <p:grpSpPr>
          <a:xfrm>
            <a:off x="1686126" y="3849964"/>
            <a:ext cx="3035300"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grpSp>
        <p:nvGrpSpPr>
          <p:cNvPr id="26" name="组合 25">
            <a:extLst>
              <a:ext uri="{FF2B5EF4-FFF2-40B4-BE49-F238E27FC236}">
                <a16:creationId xmlns:a16="http://schemas.microsoft.com/office/drawing/2014/main" id="{072CD16D-529B-4A60-A4A6-644393472F58}"/>
              </a:ext>
            </a:extLst>
          </p:cNvPr>
          <p:cNvGrpSpPr/>
          <p:nvPr/>
        </p:nvGrpSpPr>
        <p:grpSpPr>
          <a:xfrm>
            <a:off x="4721426" y="3849964"/>
            <a:ext cx="3035300" cy="2923875"/>
            <a:chOff x="711200" y="3326825"/>
            <a:chExt cx="3771900" cy="2923875"/>
          </a:xfrm>
        </p:grpSpPr>
        <p:sp>
          <p:nvSpPr>
            <p:cNvPr id="27" name="矩形 26">
              <a:extLst>
                <a:ext uri="{FF2B5EF4-FFF2-40B4-BE49-F238E27FC236}">
                  <a16:creationId xmlns:a16="http://schemas.microsoft.com/office/drawing/2014/main" id="{70E063E6-044C-4CEE-BA68-8F444D5E4D5C}"/>
                </a:ext>
              </a:extLst>
            </p:cNvPr>
            <p:cNvSpPr/>
            <p:nvPr/>
          </p:nvSpPr>
          <p:spPr>
            <a:xfrm>
              <a:off x="7112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28" name="矩形 27">
              <a:extLst>
                <a:ext uri="{FF2B5EF4-FFF2-40B4-BE49-F238E27FC236}">
                  <a16:creationId xmlns:a16="http://schemas.microsoft.com/office/drawing/2014/main" id="{A0CEFBEA-1694-4F39-90BD-6F4E2D13301F}"/>
                </a:ext>
              </a:extLst>
            </p:cNvPr>
            <p:cNvSpPr/>
            <p:nvPr/>
          </p:nvSpPr>
          <p:spPr>
            <a:xfrm>
              <a:off x="7112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29" name="矩形 28">
              <a:extLst>
                <a:ext uri="{FF2B5EF4-FFF2-40B4-BE49-F238E27FC236}">
                  <a16:creationId xmlns:a16="http://schemas.microsoft.com/office/drawing/2014/main" id="{140265B3-4C9D-42A1-B20B-3630EA2F5B08}"/>
                </a:ext>
              </a:extLst>
            </p:cNvPr>
            <p:cNvSpPr/>
            <p:nvPr/>
          </p:nvSpPr>
          <p:spPr>
            <a:xfrm>
              <a:off x="7112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0" name="矩形 29">
              <a:extLst>
                <a:ext uri="{FF2B5EF4-FFF2-40B4-BE49-F238E27FC236}">
                  <a16:creationId xmlns:a16="http://schemas.microsoft.com/office/drawing/2014/main" id="{58BF0128-C073-4C44-9F6F-B0190701DF84}"/>
                </a:ext>
              </a:extLst>
            </p:cNvPr>
            <p:cNvSpPr/>
            <p:nvPr/>
          </p:nvSpPr>
          <p:spPr>
            <a:xfrm>
              <a:off x="7112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1" name="矩形 30">
              <a:extLst>
                <a:ext uri="{FF2B5EF4-FFF2-40B4-BE49-F238E27FC236}">
                  <a16:creationId xmlns:a16="http://schemas.microsoft.com/office/drawing/2014/main" id="{0B5CB113-D799-4618-B8BD-0EC098E297C9}"/>
                </a:ext>
              </a:extLst>
            </p:cNvPr>
            <p:cNvSpPr/>
            <p:nvPr/>
          </p:nvSpPr>
          <p:spPr>
            <a:xfrm>
              <a:off x="19685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2" name="矩形 31">
              <a:extLst>
                <a:ext uri="{FF2B5EF4-FFF2-40B4-BE49-F238E27FC236}">
                  <a16:creationId xmlns:a16="http://schemas.microsoft.com/office/drawing/2014/main" id="{864570CE-529A-4CEB-8CB6-29E485CA2D2B}"/>
                </a:ext>
              </a:extLst>
            </p:cNvPr>
            <p:cNvSpPr/>
            <p:nvPr/>
          </p:nvSpPr>
          <p:spPr>
            <a:xfrm>
              <a:off x="19685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3" name="矩形 32">
              <a:extLst>
                <a:ext uri="{FF2B5EF4-FFF2-40B4-BE49-F238E27FC236}">
                  <a16:creationId xmlns:a16="http://schemas.microsoft.com/office/drawing/2014/main" id="{2C1D76FD-94BF-45CB-91EA-8B16DF3DAD13}"/>
                </a:ext>
              </a:extLst>
            </p:cNvPr>
            <p:cNvSpPr/>
            <p:nvPr/>
          </p:nvSpPr>
          <p:spPr>
            <a:xfrm>
              <a:off x="19685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4" name="矩形 33">
              <a:extLst>
                <a:ext uri="{FF2B5EF4-FFF2-40B4-BE49-F238E27FC236}">
                  <a16:creationId xmlns:a16="http://schemas.microsoft.com/office/drawing/2014/main" id="{4513CC06-53F4-4ABE-9F81-5EC5359A8F99}"/>
                </a:ext>
              </a:extLst>
            </p:cNvPr>
            <p:cNvSpPr/>
            <p:nvPr/>
          </p:nvSpPr>
          <p:spPr>
            <a:xfrm>
              <a:off x="19685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5" name="矩形 34">
              <a:extLst>
                <a:ext uri="{FF2B5EF4-FFF2-40B4-BE49-F238E27FC236}">
                  <a16:creationId xmlns:a16="http://schemas.microsoft.com/office/drawing/2014/main" id="{2C2F61C0-34D8-4893-8FD6-673FC38BB581}"/>
                </a:ext>
              </a:extLst>
            </p:cNvPr>
            <p:cNvSpPr/>
            <p:nvPr/>
          </p:nvSpPr>
          <p:spPr>
            <a:xfrm>
              <a:off x="32258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6" name="矩形 35">
              <a:extLst>
                <a:ext uri="{FF2B5EF4-FFF2-40B4-BE49-F238E27FC236}">
                  <a16:creationId xmlns:a16="http://schemas.microsoft.com/office/drawing/2014/main" id="{8167DCB3-4E87-44B7-857E-12C96BE68BEB}"/>
                </a:ext>
              </a:extLst>
            </p:cNvPr>
            <p:cNvSpPr/>
            <p:nvPr/>
          </p:nvSpPr>
          <p:spPr>
            <a:xfrm>
              <a:off x="32258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7" name="矩形 36">
              <a:extLst>
                <a:ext uri="{FF2B5EF4-FFF2-40B4-BE49-F238E27FC236}">
                  <a16:creationId xmlns:a16="http://schemas.microsoft.com/office/drawing/2014/main" id="{A95886D8-9A75-448F-B916-E1CAAF193FC0}"/>
                </a:ext>
              </a:extLst>
            </p:cNvPr>
            <p:cNvSpPr/>
            <p:nvPr/>
          </p:nvSpPr>
          <p:spPr>
            <a:xfrm>
              <a:off x="32258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8" name="矩形 37">
              <a:extLst>
                <a:ext uri="{FF2B5EF4-FFF2-40B4-BE49-F238E27FC236}">
                  <a16:creationId xmlns:a16="http://schemas.microsoft.com/office/drawing/2014/main" id="{FF75DB7B-439B-4839-AB5B-A71750E28CB4}"/>
                </a:ext>
              </a:extLst>
            </p:cNvPr>
            <p:cNvSpPr/>
            <p:nvPr/>
          </p:nvSpPr>
          <p:spPr>
            <a:xfrm>
              <a:off x="32258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9" name="矩形 38">
              <a:extLst>
                <a:ext uri="{FF2B5EF4-FFF2-40B4-BE49-F238E27FC236}">
                  <a16:creationId xmlns:a16="http://schemas.microsoft.com/office/drawing/2014/main" id="{93337BDC-E8B7-4697-B5E0-430AD462AFC7}"/>
                </a:ext>
              </a:extLst>
            </p:cNvPr>
            <p:cNvSpPr/>
            <p:nvPr/>
          </p:nvSpPr>
          <p:spPr>
            <a:xfrm>
              <a:off x="711200" y="3326825"/>
              <a:ext cx="37719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Allocation</a:t>
              </a:r>
              <a:endParaRPr lang="zh-CN" altLang="en-US" sz="2000" b="1" dirty="0"/>
            </a:p>
          </p:txBody>
        </p:sp>
      </p:grpSp>
      <p:grpSp>
        <p:nvGrpSpPr>
          <p:cNvPr id="40" name="组合 39">
            <a:extLst>
              <a:ext uri="{FF2B5EF4-FFF2-40B4-BE49-F238E27FC236}">
                <a16:creationId xmlns:a16="http://schemas.microsoft.com/office/drawing/2014/main" id="{A1AFF5F8-30E9-4E2E-AF36-A573473621F8}"/>
              </a:ext>
            </a:extLst>
          </p:cNvPr>
          <p:cNvGrpSpPr/>
          <p:nvPr/>
        </p:nvGrpSpPr>
        <p:grpSpPr>
          <a:xfrm>
            <a:off x="7756726" y="3849676"/>
            <a:ext cx="3035300" cy="2923875"/>
            <a:chOff x="711200" y="3326825"/>
            <a:chExt cx="3771900" cy="2923875"/>
          </a:xfrm>
        </p:grpSpPr>
        <p:sp>
          <p:nvSpPr>
            <p:cNvPr id="41" name="矩形 40">
              <a:extLst>
                <a:ext uri="{FF2B5EF4-FFF2-40B4-BE49-F238E27FC236}">
                  <a16:creationId xmlns:a16="http://schemas.microsoft.com/office/drawing/2014/main" id="{13DD5365-4168-44EF-9FC8-70FB7A26F004}"/>
                </a:ext>
              </a:extLst>
            </p:cNvPr>
            <p:cNvSpPr/>
            <p:nvPr/>
          </p:nvSpPr>
          <p:spPr>
            <a:xfrm>
              <a:off x="7112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2" name="矩形 41">
              <a:extLst>
                <a:ext uri="{FF2B5EF4-FFF2-40B4-BE49-F238E27FC236}">
                  <a16:creationId xmlns:a16="http://schemas.microsoft.com/office/drawing/2014/main" id="{91E3494C-49B0-4674-9909-3925AD8C14E5}"/>
                </a:ext>
              </a:extLst>
            </p:cNvPr>
            <p:cNvSpPr/>
            <p:nvPr/>
          </p:nvSpPr>
          <p:spPr>
            <a:xfrm>
              <a:off x="7112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3" name="矩形 42">
              <a:extLst>
                <a:ext uri="{FF2B5EF4-FFF2-40B4-BE49-F238E27FC236}">
                  <a16:creationId xmlns:a16="http://schemas.microsoft.com/office/drawing/2014/main" id="{F72D6CAC-AD95-4DA7-AE3B-06FEA6FE0ED2}"/>
                </a:ext>
              </a:extLst>
            </p:cNvPr>
            <p:cNvSpPr/>
            <p:nvPr/>
          </p:nvSpPr>
          <p:spPr>
            <a:xfrm>
              <a:off x="7112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4" name="矩形 43">
              <a:extLst>
                <a:ext uri="{FF2B5EF4-FFF2-40B4-BE49-F238E27FC236}">
                  <a16:creationId xmlns:a16="http://schemas.microsoft.com/office/drawing/2014/main" id="{E194A438-2E6C-41F6-BB10-201DA1C0C0F2}"/>
                </a:ext>
              </a:extLst>
            </p:cNvPr>
            <p:cNvSpPr/>
            <p:nvPr/>
          </p:nvSpPr>
          <p:spPr>
            <a:xfrm>
              <a:off x="7112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5" name="矩形 44">
              <a:extLst>
                <a:ext uri="{FF2B5EF4-FFF2-40B4-BE49-F238E27FC236}">
                  <a16:creationId xmlns:a16="http://schemas.microsoft.com/office/drawing/2014/main" id="{1F53CC97-308C-4888-96E6-6BCA0B0B8107}"/>
                </a:ext>
              </a:extLst>
            </p:cNvPr>
            <p:cNvSpPr/>
            <p:nvPr/>
          </p:nvSpPr>
          <p:spPr>
            <a:xfrm>
              <a:off x="19685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6" name="矩形 45">
              <a:extLst>
                <a:ext uri="{FF2B5EF4-FFF2-40B4-BE49-F238E27FC236}">
                  <a16:creationId xmlns:a16="http://schemas.microsoft.com/office/drawing/2014/main" id="{A0C286F3-81BB-4C8A-84E2-FCEDD322B445}"/>
                </a:ext>
              </a:extLst>
            </p:cNvPr>
            <p:cNvSpPr/>
            <p:nvPr/>
          </p:nvSpPr>
          <p:spPr>
            <a:xfrm>
              <a:off x="19685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7" name="矩形 46">
              <a:extLst>
                <a:ext uri="{FF2B5EF4-FFF2-40B4-BE49-F238E27FC236}">
                  <a16:creationId xmlns:a16="http://schemas.microsoft.com/office/drawing/2014/main" id="{789BE1B8-F846-41F7-8CEC-60E2358557EB}"/>
                </a:ext>
              </a:extLst>
            </p:cNvPr>
            <p:cNvSpPr/>
            <p:nvPr/>
          </p:nvSpPr>
          <p:spPr>
            <a:xfrm>
              <a:off x="19685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8" name="矩形 47">
              <a:extLst>
                <a:ext uri="{FF2B5EF4-FFF2-40B4-BE49-F238E27FC236}">
                  <a16:creationId xmlns:a16="http://schemas.microsoft.com/office/drawing/2014/main" id="{2BA70C09-69AD-45F1-9799-3D35D4860B27}"/>
                </a:ext>
              </a:extLst>
            </p:cNvPr>
            <p:cNvSpPr/>
            <p:nvPr/>
          </p:nvSpPr>
          <p:spPr>
            <a:xfrm>
              <a:off x="19685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9" name="矩形 48">
              <a:extLst>
                <a:ext uri="{FF2B5EF4-FFF2-40B4-BE49-F238E27FC236}">
                  <a16:creationId xmlns:a16="http://schemas.microsoft.com/office/drawing/2014/main" id="{7F99BD49-5C43-457E-A8D8-EEE77E876382}"/>
                </a:ext>
              </a:extLst>
            </p:cNvPr>
            <p:cNvSpPr/>
            <p:nvPr/>
          </p:nvSpPr>
          <p:spPr>
            <a:xfrm>
              <a:off x="32258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0" name="矩形 49">
              <a:extLst>
                <a:ext uri="{FF2B5EF4-FFF2-40B4-BE49-F238E27FC236}">
                  <a16:creationId xmlns:a16="http://schemas.microsoft.com/office/drawing/2014/main" id="{EAB2377C-8332-424E-865C-BC336263BF78}"/>
                </a:ext>
              </a:extLst>
            </p:cNvPr>
            <p:cNvSpPr/>
            <p:nvPr/>
          </p:nvSpPr>
          <p:spPr>
            <a:xfrm>
              <a:off x="32258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1" name="矩形 50">
              <a:extLst>
                <a:ext uri="{FF2B5EF4-FFF2-40B4-BE49-F238E27FC236}">
                  <a16:creationId xmlns:a16="http://schemas.microsoft.com/office/drawing/2014/main" id="{BF9F42E0-FB8D-404D-825E-31901828B895}"/>
                </a:ext>
              </a:extLst>
            </p:cNvPr>
            <p:cNvSpPr/>
            <p:nvPr/>
          </p:nvSpPr>
          <p:spPr>
            <a:xfrm>
              <a:off x="32258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2" name="矩形 51">
              <a:extLst>
                <a:ext uri="{FF2B5EF4-FFF2-40B4-BE49-F238E27FC236}">
                  <a16:creationId xmlns:a16="http://schemas.microsoft.com/office/drawing/2014/main" id="{EE232B31-324D-41A9-9D92-ACD7F98F5F5D}"/>
                </a:ext>
              </a:extLst>
            </p:cNvPr>
            <p:cNvSpPr/>
            <p:nvPr/>
          </p:nvSpPr>
          <p:spPr>
            <a:xfrm>
              <a:off x="32258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3" name="矩形 52">
              <a:extLst>
                <a:ext uri="{FF2B5EF4-FFF2-40B4-BE49-F238E27FC236}">
                  <a16:creationId xmlns:a16="http://schemas.microsoft.com/office/drawing/2014/main" id="{0FE140C1-F210-48B6-8B98-FC2C6D421969}"/>
                </a:ext>
              </a:extLst>
            </p:cNvPr>
            <p:cNvSpPr/>
            <p:nvPr/>
          </p:nvSpPr>
          <p:spPr>
            <a:xfrm>
              <a:off x="711200" y="3326825"/>
              <a:ext cx="37719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Need</a:t>
              </a:r>
              <a:endParaRPr lang="zh-CN" altLang="en-US" sz="2000" b="1" dirty="0"/>
            </a:p>
          </p:txBody>
        </p:sp>
      </p:grpSp>
      <p:grpSp>
        <p:nvGrpSpPr>
          <p:cNvPr id="56" name="组合 55">
            <a:extLst>
              <a:ext uri="{FF2B5EF4-FFF2-40B4-BE49-F238E27FC236}">
                <a16:creationId xmlns:a16="http://schemas.microsoft.com/office/drawing/2014/main" id="{7885030E-B093-4033-B8C8-608B5F60A7FB}"/>
              </a:ext>
            </a:extLst>
          </p:cNvPr>
          <p:cNvGrpSpPr/>
          <p:nvPr/>
        </p:nvGrpSpPr>
        <p:grpSpPr>
          <a:xfrm>
            <a:off x="674357" y="3849964"/>
            <a:ext cx="1011768" cy="2923875"/>
            <a:chOff x="674357" y="3849964"/>
            <a:chExt cx="1011768" cy="2923875"/>
          </a:xfrm>
        </p:grpSpPr>
        <p:sp>
          <p:nvSpPr>
            <p:cNvPr id="57" name="矩形 56">
              <a:extLst>
                <a:ext uri="{FF2B5EF4-FFF2-40B4-BE49-F238E27FC236}">
                  <a16:creationId xmlns:a16="http://schemas.microsoft.com/office/drawing/2014/main" id="{A3F8B1E2-3620-4C8A-9DB5-E6A2345342CB}"/>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8" name="矩形 57">
              <a:extLst>
                <a:ext uri="{FF2B5EF4-FFF2-40B4-BE49-F238E27FC236}">
                  <a16:creationId xmlns:a16="http://schemas.microsoft.com/office/drawing/2014/main" id="{D9886F4B-63A3-4818-8E21-B5A284869891}"/>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9" name="矩形 58">
              <a:extLst>
                <a:ext uri="{FF2B5EF4-FFF2-40B4-BE49-F238E27FC236}">
                  <a16:creationId xmlns:a16="http://schemas.microsoft.com/office/drawing/2014/main" id="{400AB8DF-F9C4-4BB0-AA06-03BDA21953CE}"/>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0" name="矩形 59">
              <a:extLst>
                <a:ext uri="{FF2B5EF4-FFF2-40B4-BE49-F238E27FC236}">
                  <a16:creationId xmlns:a16="http://schemas.microsoft.com/office/drawing/2014/main" id="{C659D9FA-1F9C-4E10-8082-636C4B63CA3A}"/>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1" name="矩形 60">
              <a:extLst>
                <a:ext uri="{FF2B5EF4-FFF2-40B4-BE49-F238E27FC236}">
                  <a16:creationId xmlns:a16="http://schemas.microsoft.com/office/drawing/2014/main" id="{66C8825F-4158-4A71-BDDE-1D81CB478BA5}"/>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grpSp>
        <p:nvGrpSpPr>
          <p:cNvPr id="67" name="组合 66">
            <a:extLst>
              <a:ext uri="{FF2B5EF4-FFF2-40B4-BE49-F238E27FC236}">
                <a16:creationId xmlns:a16="http://schemas.microsoft.com/office/drawing/2014/main" id="{7A673FCC-9E7C-4D13-B8C9-0DCDCE7C21B3}"/>
              </a:ext>
            </a:extLst>
          </p:cNvPr>
          <p:cNvGrpSpPr/>
          <p:nvPr/>
        </p:nvGrpSpPr>
        <p:grpSpPr>
          <a:xfrm>
            <a:off x="4353126" y="3139005"/>
            <a:ext cx="3771900" cy="584775"/>
            <a:chOff x="8293100" y="2585192"/>
            <a:chExt cx="3771900" cy="584775"/>
          </a:xfrm>
        </p:grpSpPr>
        <p:sp>
          <p:nvSpPr>
            <p:cNvPr id="68" name="矩形 67">
              <a:extLst>
                <a:ext uri="{FF2B5EF4-FFF2-40B4-BE49-F238E27FC236}">
                  <a16:creationId xmlns:a16="http://schemas.microsoft.com/office/drawing/2014/main" id="{6E99621F-FFB6-4B91-AB95-0F70B33F4498}"/>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69" name="矩形 68">
              <a:extLst>
                <a:ext uri="{FF2B5EF4-FFF2-40B4-BE49-F238E27FC236}">
                  <a16:creationId xmlns:a16="http://schemas.microsoft.com/office/drawing/2014/main" id="{197DE13E-4690-43BB-8561-F6F31E032978}"/>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70" name="矩形 69">
              <a:extLst>
                <a:ext uri="{FF2B5EF4-FFF2-40B4-BE49-F238E27FC236}">
                  <a16:creationId xmlns:a16="http://schemas.microsoft.com/office/drawing/2014/main" id="{0D62D89C-5786-411B-B2C0-C1510F9D7253}"/>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grpSp>
      <p:sp>
        <p:nvSpPr>
          <p:cNvPr id="71" name="矩形 70">
            <a:extLst>
              <a:ext uri="{FF2B5EF4-FFF2-40B4-BE49-F238E27FC236}">
                <a16:creationId xmlns:a16="http://schemas.microsoft.com/office/drawing/2014/main" id="{328B9C4F-095F-46C9-BEB0-163AB84B4172}"/>
              </a:ext>
            </a:extLst>
          </p:cNvPr>
          <p:cNvSpPr/>
          <p:nvPr/>
        </p:nvSpPr>
        <p:spPr>
          <a:xfrm>
            <a:off x="2697507" y="3198167"/>
            <a:ext cx="1614545" cy="461665"/>
          </a:xfrm>
          <a:prstGeom prst="rect">
            <a:avLst/>
          </a:prstGeom>
        </p:spPr>
        <p:txBody>
          <a:bodyPr wrap="none">
            <a:spAutoFit/>
          </a:bodyPr>
          <a:lstStyle/>
          <a:p>
            <a:r>
              <a:rPr lang="en-US" altLang="zh-CN" sz="2400" b="1" dirty="0"/>
              <a:t>Available</a:t>
            </a:r>
            <a:endParaRPr lang="zh-CN" altLang="en-US" sz="2400" dirty="0"/>
          </a:p>
        </p:txBody>
      </p:sp>
    </p:spTree>
    <p:extLst>
      <p:ext uri="{BB962C8B-B14F-4D97-AF65-F5344CB8AC3E}">
        <p14:creationId xmlns:p14="http://schemas.microsoft.com/office/powerpoint/2010/main" val="2981703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数据结构</a:t>
            </a:r>
          </a:p>
        </p:txBody>
      </p:sp>
      <p:sp>
        <p:nvSpPr>
          <p:cNvPr id="8" name="文本框 7">
            <a:extLst>
              <a:ext uri="{FF2B5EF4-FFF2-40B4-BE49-F238E27FC236}">
                <a16:creationId xmlns:a16="http://schemas.microsoft.com/office/drawing/2014/main" id="{64A1FB9B-DC68-4B2C-8949-673A540A0E51}"/>
              </a:ext>
            </a:extLst>
          </p:cNvPr>
          <p:cNvSpPr txBox="1"/>
          <p:nvPr/>
        </p:nvSpPr>
        <p:spPr>
          <a:xfrm>
            <a:off x="944342" y="1653199"/>
            <a:ext cx="10303316" cy="1133837"/>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请求矢量</a:t>
            </a:r>
            <a:r>
              <a:rPr lang="en-US" altLang="zh-CN" sz="2400" b="1" dirty="0"/>
              <a:t>Request</a:t>
            </a:r>
            <a:r>
              <a:rPr lang="zh-CN" altLang="en-US" sz="2400" b="1" dirty="0"/>
              <a:t>：单次向系统请求的资源数，</a:t>
            </a:r>
            <a:r>
              <a:rPr lang="en-US" altLang="zh-CN" sz="2400" b="1" dirty="0" err="1"/>
              <a:t>Requesti</a:t>
            </a:r>
            <a:r>
              <a:rPr lang="en-US" altLang="zh-CN" sz="2400" b="1" dirty="0"/>
              <a:t>[j] = k</a:t>
            </a:r>
            <a:r>
              <a:rPr lang="zh-CN" altLang="en-US" sz="2400" b="1" dirty="0"/>
              <a:t>， 表示进程 </a:t>
            </a:r>
            <a:r>
              <a:rPr lang="en-US" altLang="zh-CN" sz="2400" b="1" dirty="0" err="1"/>
              <a:t>i</a:t>
            </a:r>
            <a:r>
              <a:rPr lang="en-US" altLang="zh-CN" sz="2400" b="1" dirty="0"/>
              <a:t> </a:t>
            </a:r>
            <a:r>
              <a:rPr lang="zh-CN" altLang="en-US" sz="2400" b="1" dirty="0"/>
              <a:t>此次向系统请求 </a:t>
            </a:r>
            <a:r>
              <a:rPr lang="en-US" altLang="zh-CN" sz="2400" b="1" dirty="0"/>
              <a:t>k </a:t>
            </a:r>
            <a:r>
              <a:rPr lang="zh-CN" altLang="en-US" sz="2400" b="1" dirty="0"/>
              <a:t>个资源 </a:t>
            </a:r>
            <a:r>
              <a:rPr lang="en-US" altLang="zh-CN" sz="2400" b="1" dirty="0"/>
              <a:t>j</a:t>
            </a:r>
          </a:p>
        </p:txBody>
      </p:sp>
      <p:grpSp>
        <p:nvGrpSpPr>
          <p:cNvPr id="25" name="组合 24">
            <a:extLst>
              <a:ext uri="{FF2B5EF4-FFF2-40B4-BE49-F238E27FC236}">
                <a16:creationId xmlns:a16="http://schemas.microsoft.com/office/drawing/2014/main" id="{1083813A-BC5E-4590-88BF-3D1DDE028FD7}"/>
              </a:ext>
            </a:extLst>
          </p:cNvPr>
          <p:cNvGrpSpPr/>
          <p:nvPr/>
        </p:nvGrpSpPr>
        <p:grpSpPr>
          <a:xfrm>
            <a:off x="1686126" y="3849964"/>
            <a:ext cx="3035300"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grpSp>
        <p:nvGrpSpPr>
          <p:cNvPr id="54" name="组合 53">
            <a:extLst>
              <a:ext uri="{FF2B5EF4-FFF2-40B4-BE49-F238E27FC236}">
                <a16:creationId xmlns:a16="http://schemas.microsoft.com/office/drawing/2014/main" id="{8CB685E3-0744-4BEC-AC51-F7C91AD41848}"/>
              </a:ext>
            </a:extLst>
          </p:cNvPr>
          <p:cNvGrpSpPr/>
          <p:nvPr/>
        </p:nvGrpSpPr>
        <p:grpSpPr>
          <a:xfrm>
            <a:off x="2346526" y="3139005"/>
            <a:ext cx="3771900" cy="584775"/>
            <a:chOff x="8293100" y="2585192"/>
            <a:chExt cx="3771900" cy="584775"/>
          </a:xfrm>
        </p:grpSpPr>
        <p:sp>
          <p:nvSpPr>
            <p:cNvPr id="22" name="矩形 21">
              <a:extLst>
                <a:ext uri="{FF2B5EF4-FFF2-40B4-BE49-F238E27FC236}">
                  <a16:creationId xmlns:a16="http://schemas.microsoft.com/office/drawing/2014/main" id="{111A50DB-4674-4BA6-833F-03877DBF5A93}"/>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23" name="矩形 22">
              <a:extLst>
                <a:ext uri="{FF2B5EF4-FFF2-40B4-BE49-F238E27FC236}">
                  <a16:creationId xmlns:a16="http://schemas.microsoft.com/office/drawing/2014/main" id="{FD5A10CD-FDEF-4E19-B034-27A62C576660}"/>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24" name="矩形 23">
              <a:extLst>
                <a:ext uri="{FF2B5EF4-FFF2-40B4-BE49-F238E27FC236}">
                  <a16:creationId xmlns:a16="http://schemas.microsoft.com/office/drawing/2014/main" id="{8FA7552B-26C6-4AA1-B080-AF0673443C44}"/>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grpSp>
      <p:grpSp>
        <p:nvGrpSpPr>
          <p:cNvPr id="26" name="组合 25">
            <a:extLst>
              <a:ext uri="{FF2B5EF4-FFF2-40B4-BE49-F238E27FC236}">
                <a16:creationId xmlns:a16="http://schemas.microsoft.com/office/drawing/2014/main" id="{072CD16D-529B-4A60-A4A6-644393472F58}"/>
              </a:ext>
            </a:extLst>
          </p:cNvPr>
          <p:cNvGrpSpPr/>
          <p:nvPr/>
        </p:nvGrpSpPr>
        <p:grpSpPr>
          <a:xfrm>
            <a:off x="4721426" y="3849964"/>
            <a:ext cx="3035300" cy="2923875"/>
            <a:chOff x="711200" y="3326825"/>
            <a:chExt cx="3771900" cy="2923875"/>
          </a:xfrm>
        </p:grpSpPr>
        <p:sp>
          <p:nvSpPr>
            <p:cNvPr id="27" name="矩形 26">
              <a:extLst>
                <a:ext uri="{FF2B5EF4-FFF2-40B4-BE49-F238E27FC236}">
                  <a16:creationId xmlns:a16="http://schemas.microsoft.com/office/drawing/2014/main" id="{70E063E6-044C-4CEE-BA68-8F444D5E4D5C}"/>
                </a:ext>
              </a:extLst>
            </p:cNvPr>
            <p:cNvSpPr/>
            <p:nvPr/>
          </p:nvSpPr>
          <p:spPr>
            <a:xfrm>
              <a:off x="7112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28" name="矩形 27">
              <a:extLst>
                <a:ext uri="{FF2B5EF4-FFF2-40B4-BE49-F238E27FC236}">
                  <a16:creationId xmlns:a16="http://schemas.microsoft.com/office/drawing/2014/main" id="{A0CEFBEA-1694-4F39-90BD-6F4E2D13301F}"/>
                </a:ext>
              </a:extLst>
            </p:cNvPr>
            <p:cNvSpPr/>
            <p:nvPr/>
          </p:nvSpPr>
          <p:spPr>
            <a:xfrm>
              <a:off x="7112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29" name="矩形 28">
              <a:extLst>
                <a:ext uri="{FF2B5EF4-FFF2-40B4-BE49-F238E27FC236}">
                  <a16:creationId xmlns:a16="http://schemas.microsoft.com/office/drawing/2014/main" id="{140265B3-4C9D-42A1-B20B-3630EA2F5B08}"/>
                </a:ext>
              </a:extLst>
            </p:cNvPr>
            <p:cNvSpPr/>
            <p:nvPr/>
          </p:nvSpPr>
          <p:spPr>
            <a:xfrm>
              <a:off x="7112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0" name="矩形 29">
              <a:extLst>
                <a:ext uri="{FF2B5EF4-FFF2-40B4-BE49-F238E27FC236}">
                  <a16:creationId xmlns:a16="http://schemas.microsoft.com/office/drawing/2014/main" id="{58BF0128-C073-4C44-9F6F-B0190701DF84}"/>
                </a:ext>
              </a:extLst>
            </p:cNvPr>
            <p:cNvSpPr/>
            <p:nvPr/>
          </p:nvSpPr>
          <p:spPr>
            <a:xfrm>
              <a:off x="7112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1" name="矩形 30">
              <a:extLst>
                <a:ext uri="{FF2B5EF4-FFF2-40B4-BE49-F238E27FC236}">
                  <a16:creationId xmlns:a16="http://schemas.microsoft.com/office/drawing/2014/main" id="{0B5CB113-D799-4618-B8BD-0EC098E297C9}"/>
                </a:ext>
              </a:extLst>
            </p:cNvPr>
            <p:cNvSpPr/>
            <p:nvPr/>
          </p:nvSpPr>
          <p:spPr>
            <a:xfrm>
              <a:off x="19685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2" name="矩形 31">
              <a:extLst>
                <a:ext uri="{FF2B5EF4-FFF2-40B4-BE49-F238E27FC236}">
                  <a16:creationId xmlns:a16="http://schemas.microsoft.com/office/drawing/2014/main" id="{864570CE-529A-4CEB-8CB6-29E485CA2D2B}"/>
                </a:ext>
              </a:extLst>
            </p:cNvPr>
            <p:cNvSpPr/>
            <p:nvPr/>
          </p:nvSpPr>
          <p:spPr>
            <a:xfrm>
              <a:off x="19685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3" name="矩形 32">
              <a:extLst>
                <a:ext uri="{FF2B5EF4-FFF2-40B4-BE49-F238E27FC236}">
                  <a16:creationId xmlns:a16="http://schemas.microsoft.com/office/drawing/2014/main" id="{2C1D76FD-94BF-45CB-91EA-8B16DF3DAD13}"/>
                </a:ext>
              </a:extLst>
            </p:cNvPr>
            <p:cNvSpPr/>
            <p:nvPr/>
          </p:nvSpPr>
          <p:spPr>
            <a:xfrm>
              <a:off x="19685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4" name="矩形 33">
              <a:extLst>
                <a:ext uri="{FF2B5EF4-FFF2-40B4-BE49-F238E27FC236}">
                  <a16:creationId xmlns:a16="http://schemas.microsoft.com/office/drawing/2014/main" id="{4513CC06-53F4-4ABE-9F81-5EC5359A8F99}"/>
                </a:ext>
              </a:extLst>
            </p:cNvPr>
            <p:cNvSpPr/>
            <p:nvPr/>
          </p:nvSpPr>
          <p:spPr>
            <a:xfrm>
              <a:off x="19685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5" name="矩形 34">
              <a:extLst>
                <a:ext uri="{FF2B5EF4-FFF2-40B4-BE49-F238E27FC236}">
                  <a16:creationId xmlns:a16="http://schemas.microsoft.com/office/drawing/2014/main" id="{2C2F61C0-34D8-4893-8FD6-673FC38BB581}"/>
                </a:ext>
              </a:extLst>
            </p:cNvPr>
            <p:cNvSpPr/>
            <p:nvPr/>
          </p:nvSpPr>
          <p:spPr>
            <a:xfrm>
              <a:off x="32258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6" name="矩形 35">
              <a:extLst>
                <a:ext uri="{FF2B5EF4-FFF2-40B4-BE49-F238E27FC236}">
                  <a16:creationId xmlns:a16="http://schemas.microsoft.com/office/drawing/2014/main" id="{8167DCB3-4E87-44B7-857E-12C96BE68BEB}"/>
                </a:ext>
              </a:extLst>
            </p:cNvPr>
            <p:cNvSpPr/>
            <p:nvPr/>
          </p:nvSpPr>
          <p:spPr>
            <a:xfrm>
              <a:off x="32258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7" name="矩形 36">
              <a:extLst>
                <a:ext uri="{FF2B5EF4-FFF2-40B4-BE49-F238E27FC236}">
                  <a16:creationId xmlns:a16="http://schemas.microsoft.com/office/drawing/2014/main" id="{A95886D8-9A75-448F-B916-E1CAAF193FC0}"/>
                </a:ext>
              </a:extLst>
            </p:cNvPr>
            <p:cNvSpPr/>
            <p:nvPr/>
          </p:nvSpPr>
          <p:spPr>
            <a:xfrm>
              <a:off x="32258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8" name="矩形 37">
              <a:extLst>
                <a:ext uri="{FF2B5EF4-FFF2-40B4-BE49-F238E27FC236}">
                  <a16:creationId xmlns:a16="http://schemas.microsoft.com/office/drawing/2014/main" id="{FF75DB7B-439B-4839-AB5B-A71750E28CB4}"/>
                </a:ext>
              </a:extLst>
            </p:cNvPr>
            <p:cNvSpPr/>
            <p:nvPr/>
          </p:nvSpPr>
          <p:spPr>
            <a:xfrm>
              <a:off x="32258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39" name="矩形 38">
              <a:extLst>
                <a:ext uri="{FF2B5EF4-FFF2-40B4-BE49-F238E27FC236}">
                  <a16:creationId xmlns:a16="http://schemas.microsoft.com/office/drawing/2014/main" id="{93337BDC-E8B7-4697-B5E0-430AD462AFC7}"/>
                </a:ext>
              </a:extLst>
            </p:cNvPr>
            <p:cNvSpPr/>
            <p:nvPr/>
          </p:nvSpPr>
          <p:spPr>
            <a:xfrm>
              <a:off x="711200" y="3326825"/>
              <a:ext cx="37719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Allocation</a:t>
              </a:r>
              <a:endParaRPr lang="zh-CN" altLang="en-US" sz="2000" b="1" dirty="0"/>
            </a:p>
          </p:txBody>
        </p:sp>
      </p:grpSp>
      <p:grpSp>
        <p:nvGrpSpPr>
          <p:cNvPr id="40" name="组合 39">
            <a:extLst>
              <a:ext uri="{FF2B5EF4-FFF2-40B4-BE49-F238E27FC236}">
                <a16:creationId xmlns:a16="http://schemas.microsoft.com/office/drawing/2014/main" id="{A1AFF5F8-30E9-4E2E-AF36-A573473621F8}"/>
              </a:ext>
            </a:extLst>
          </p:cNvPr>
          <p:cNvGrpSpPr/>
          <p:nvPr/>
        </p:nvGrpSpPr>
        <p:grpSpPr>
          <a:xfrm>
            <a:off x="7756726" y="3849676"/>
            <a:ext cx="3035300" cy="2923875"/>
            <a:chOff x="711200" y="3326825"/>
            <a:chExt cx="3771900" cy="2923875"/>
          </a:xfrm>
        </p:grpSpPr>
        <p:sp>
          <p:nvSpPr>
            <p:cNvPr id="41" name="矩形 40">
              <a:extLst>
                <a:ext uri="{FF2B5EF4-FFF2-40B4-BE49-F238E27FC236}">
                  <a16:creationId xmlns:a16="http://schemas.microsoft.com/office/drawing/2014/main" id="{13DD5365-4168-44EF-9FC8-70FB7A26F004}"/>
                </a:ext>
              </a:extLst>
            </p:cNvPr>
            <p:cNvSpPr/>
            <p:nvPr/>
          </p:nvSpPr>
          <p:spPr>
            <a:xfrm>
              <a:off x="7112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2" name="矩形 41">
              <a:extLst>
                <a:ext uri="{FF2B5EF4-FFF2-40B4-BE49-F238E27FC236}">
                  <a16:creationId xmlns:a16="http://schemas.microsoft.com/office/drawing/2014/main" id="{91E3494C-49B0-4674-9909-3925AD8C14E5}"/>
                </a:ext>
              </a:extLst>
            </p:cNvPr>
            <p:cNvSpPr/>
            <p:nvPr/>
          </p:nvSpPr>
          <p:spPr>
            <a:xfrm>
              <a:off x="7112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3" name="矩形 42">
              <a:extLst>
                <a:ext uri="{FF2B5EF4-FFF2-40B4-BE49-F238E27FC236}">
                  <a16:creationId xmlns:a16="http://schemas.microsoft.com/office/drawing/2014/main" id="{F72D6CAC-AD95-4DA7-AE3B-06FEA6FE0ED2}"/>
                </a:ext>
              </a:extLst>
            </p:cNvPr>
            <p:cNvSpPr/>
            <p:nvPr/>
          </p:nvSpPr>
          <p:spPr>
            <a:xfrm>
              <a:off x="7112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4" name="矩形 43">
              <a:extLst>
                <a:ext uri="{FF2B5EF4-FFF2-40B4-BE49-F238E27FC236}">
                  <a16:creationId xmlns:a16="http://schemas.microsoft.com/office/drawing/2014/main" id="{E194A438-2E6C-41F6-BB10-201DA1C0C0F2}"/>
                </a:ext>
              </a:extLst>
            </p:cNvPr>
            <p:cNvSpPr/>
            <p:nvPr/>
          </p:nvSpPr>
          <p:spPr>
            <a:xfrm>
              <a:off x="7112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5" name="矩形 44">
              <a:extLst>
                <a:ext uri="{FF2B5EF4-FFF2-40B4-BE49-F238E27FC236}">
                  <a16:creationId xmlns:a16="http://schemas.microsoft.com/office/drawing/2014/main" id="{1F53CC97-308C-4888-96E6-6BCA0B0B8107}"/>
                </a:ext>
              </a:extLst>
            </p:cNvPr>
            <p:cNvSpPr/>
            <p:nvPr/>
          </p:nvSpPr>
          <p:spPr>
            <a:xfrm>
              <a:off x="19685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6" name="矩形 45">
              <a:extLst>
                <a:ext uri="{FF2B5EF4-FFF2-40B4-BE49-F238E27FC236}">
                  <a16:creationId xmlns:a16="http://schemas.microsoft.com/office/drawing/2014/main" id="{A0C286F3-81BB-4C8A-84E2-FCEDD322B445}"/>
                </a:ext>
              </a:extLst>
            </p:cNvPr>
            <p:cNvSpPr/>
            <p:nvPr/>
          </p:nvSpPr>
          <p:spPr>
            <a:xfrm>
              <a:off x="19685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7" name="矩形 46">
              <a:extLst>
                <a:ext uri="{FF2B5EF4-FFF2-40B4-BE49-F238E27FC236}">
                  <a16:creationId xmlns:a16="http://schemas.microsoft.com/office/drawing/2014/main" id="{789BE1B8-F846-41F7-8CEC-60E2358557EB}"/>
                </a:ext>
              </a:extLst>
            </p:cNvPr>
            <p:cNvSpPr/>
            <p:nvPr/>
          </p:nvSpPr>
          <p:spPr>
            <a:xfrm>
              <a:off x="19685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8" name="矩形 47">
              <a:extLst>
                <a:ext uri="{FF2B5EF4-FFF2-40B4-BE49-F238E27FC236}">
                  <a16:creationId xmlns:a16="http://schemas.microsoft.com/office/drawing/2014/main" id="{2BA70C09-69AD-45F1-9799-3D35D4860B27}"/>
                </a:ext>
              </a:extLst>
            </p:cNvPr>
            <p:cNvSpPr/>
            <p:nvPr/>
          </p:nvSpPr>
          <p:spPr>
            <a:xfrm>
              <a:off x="19685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49" name="矩形 48">
              <a:extLst>
                <a:ext uri="{FF2B5EF4-FFF2-40B4-BE49-F238E27FC236}">
                  <a16:creationId xmlns:a16="http://schemas.microsoft.com/office/drawing/2014/main" id="{7F99BD49-5C43-457E-A8D8-EEE77E876382}"/>
                </a:ext>
              </a:extLst>
            </p:cNvPr>
            <p:cNvSpPr/>
            <p:nvPr/>
          </p:nvSpPr>
          <p:spPr>
            <a:xfrm>
              <a:off x="32258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0" name="矩形 49">
              <a:extLst>
                <a:ext uri="{FF2B5EF4-FFF2-40B4-BE49-F238E27FC236}">
                  <a16:creationId xmlns:a16="http://schemas.microsoft.com/office/drawing/2014/main" id="{EAB2377C-8332-424E-865C-BC336263BF78}"/>
                </a:ext>
              </a:extLst>
            </p:cNvPr>
            <p:cNvSpPr/>
            <p:nvPr/>
          </p:nvSpPr>
          <p:spPr>
            <a:xfrm>
              <a:off x="32258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1" name="矩形 50">
              <a:extLst>
                <a:ext uri="{FF2B5EF4-FFF2-40B4-BE49-F238E27FC236}">
                  <a16:creationId xmlns:a16="http://schemas.microsoft.com/office/drawing/2014/main" id="{BF9F42E0-FB8D-404D-825E-31901828B895}"/>
                </a:ext>
              </a:extLst>
            </p:cNvPr>
            <p:cNvSpPr/>
            <p:nvPr/>
          </p:nvSpPr>
          <p:spPr>
            <a:xfrm>
              <a:off x="32258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2" name="矩形 51">
              <a:extLst>
                <a:ext uri="{FF2B5EF4-FFF2-40B4-BE49-F238E27FC236}">
                  <a16:creationId xmlns:a16="http://schemas.microsoft.com/office/drawing/2014/main" id="{EE232B31-324D-41A9-9D92-ACD7F98F5F5D}"/>
                </a:ext>
              </a:extLst>
            </p:cNvPr>
            <p:cNvSpPr/>
            <p:nvPr/>
          </p:nvSpPr>
          <p:spPr>
            <a:xfrm>
              <a:off x="32258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b="1" dirty="0"/>
            </a:p>
          </p:txBody>
        </p:sp>
        <p:sp>
          <p:nvSpPr>
            <p:cNvPr id="53" name="矩形 52">
              <a:extLst>
                <a:ext uri="{FF2B5EF4-FFF2-40B4-BE49-F238E27FC236}">
                  <a16:creationId xmlns:a16="http://schemas.microsoft.com/office/drawing/2014/main" id="{0FE140C1-F210-48B6-8B98-FC2C6D421969}"/>
                </a:ext>
              </a:extLst>
            </p:cNvPr>
            <p:cNvSpPr/>
            <p:nvPr/>
          </p:nvSpPr>
          <p:spPr>
            <a:xfrm>
              <a:off x="711200" y="3326825"/>
              <a:ext cx="37719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Need</a:t>
              </a:r>
              <a:endParaRPr lang="zh-CN" altLang="en-US" sz="2000" b="1" dirty="0"/>
            </a:p>
          </p:txBody>
        </p:sp>
      </p:grpSp>
      <p:sp>
        <p:nvSpPr>
          <p:cNvPr id="55" name="矩形 54">
            <a:extLst>
              <a:ext uri="{FF2B5EF4-FFF2-40B4-BE49-F238E27FC236}">
                <a16:creationId xmlns:a16="http://schemas.microsoft.com/office/drawing/2014/main" id="{FC4F481E-C520-4DD4-966C-12F0E26F90FA}"/>
              </a:ext>
            </a:extLst>
          </p:cNvPr>
          <p:cNvSpPr/>
          <p:nvPr/>
        </p:nvSpPr>
        <p:spPr>
          <a:xfrm>
            <a:off x="690907" y="3198167"/>
            <a:ext cx="1614545" cy="461665"/>
          </a:xfrm>
          <a:prstGeom prst="rect">
            <a:avLst/>
          </a:prstGeom>
        </p:spPr>
        <p:txBody>
          <a:bodyPr wrap="none">
            <a:spAutoFit/>
          </a:bodyPr>
          <a:lstStyle/>
          <a:p>
            <a:r>
              <a:rPr lang="en-US" altLang="zh-CN" sz="2400" b="1" dirty="0"/>
              <a:t>Available</a:t>
            </a:r>
            <a:endParaRPr lang="zh-CN" altLang="en-US" sz="2400" dirty="0"/>
          </a:p>
        </p:txBody>
      </p:sp>
      <p:grpSp>
        <p:nvGrpSpPr>
          <p:cNvPr id="56" name="组合 55">
            <a:extLst>
              <a:ext uri="{FF2B5EF4-FFF2-40B4-BE49-F238E27FC236}">
                <a16:creationId xmlns:a16="http://schemas.microsoft.com/office/drawing/2014/main" id="{7885030E-B093-4033-B8C8-608B5F60A7FB}"/>
              </a:ext>
            </a:extLst>
          </p:cNvPr>
          <p:cNvGrpSpPr/>
          <p:nvPr/>
        </p:nvGrpSpPr>
        <p:grpSpPr>
          <a:xfrm>
            <a:off x="674357" y="3849964"/>
            <a:ext cx="1011768" cy="2923875"/>
            <a:chOff x="674357" y="3849964"/>
            <a:chExt cx="1011768" cy="2923875"/>
          </a:xfrm>
        </p:grpSpPr>
        <p:sp>
          <p:nvSpPr>
            <p:cNvPr id="57" name="矩形 56">
              <a:extLst>
                <a:ext uri="{FF2B5EF4-FFF2-40B4-BE49-F238E27FC236}">
                  <a16:creationId xmlns:a16="http://schemas.microsoft.com/office/drawing/2014/main" id="{A3F8B1E2-3620-4C8A-9DB5-E6A2345342CB}"/>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8" name="矩形 57">
              <a:extLst>
                <a:ext uri="{FF2B5EF4-FFF2-40B4-BE49-F238E27FC236}">
                  <a16:creationId xmlns:a16="http://schemas.microsoft.com/office/drawing/2014/main" id="{D9886F4B-63A3-4818-8E21-B5A284869891}"/>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9" name="矩形 58">
              <a:extLst>
                <a:ext uri="{FF2B5EF4-FFF2-40B4-BE49-F238E27FC236}">
                  <a16:creationId xmlns:a16="http://schemas.microsoft.com/office/drawing/2014/main" id="{400AB8DF-F9C4-4BB0-AA06-03BDA21953CE}"/>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0" name="矩形 59">
              <a:extLst>
                <a:ext uri="{FF2B5EF4-FFF2-40B4-BE49-F238E27FC236}">
                  <a16:creationId xmlns:a16="http://schemas.microsoft.com/office/drawing/2014/main" id="{C659D9FA-1F9C-4E10-8082-636C4B63CA3A}"/>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1" name="矩形 60">
              <a:extLst>
                <a:ext uri="{FF2B5EF4-FFF2-40B4-BE49-F238E27FC236}">
                  <a16:creationId xmlns:a16="http://schemas.microsoft.com/office/drawing/2014/main" id="{66C8825F-4158-4A71-BDDE-1D81CB478BA5}"/>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grpSp>
        <p:nvGrpSpPr>
          <p:cNvPr id="62" name="组合 61">
            <a:extLst>
              <a:ext uri="{FF2B5EF4-FFF2-40B4-BE49-F238E27FC236}">
                <a16:creationId xmlns:a16="http://schemas.microsoft.com/office/drawing/2014/main" id="{58F1AED3-6BC5-4A8D-B4BA-222F23B4CDB0}"/>
              </a:ext>
            </a:extLst>
          </p:cNvPr>
          <p:cNvGrpSpPr/>
          <p:nvPr/>
        </p:nvGrpSpPr>
        <p:grpSpPr>
          <a:xfrm>
            <a:off x="7883726" y="3139005"/>
            <a:ext cx="3771900" cy="584775"/>
            <a:chOff x="8293100" y="2585192"/>
            <a:chExt cx="3771900" cy="584775"/>
          </a:xfrm>
        </p:grpSpPr>
        <p:sp>
          <p:nvSpPr>
            <p:cNvPr id="63" name="矩形 62">
              <a:extLst>
                <a:ext uri="{FF2B5EF4-FFF2-40B4-BE49-F238E27FC236}">
                  <a16:creationId xmlns:a16="http://schemas.microsoft.com/office/drawing/2014/main" id="{BF6A54A4-F98E-4AF9-919A-0D4E4E0086F5}"/>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64" name="矩形 63">
              <a:extLst>
                <a:ext uri="{FF2B5EF4-FFF2-40B4-BE49-F238E27FC236}">
                  <a16:creationId xmlns:a16="http://schemas.microsoft.com/office/drawing/2014/main" id="{C1D31D29-D023-4F18-8514-15601DCA52BA}"/>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sp>
          <p:nvSpPr>
            <p:cNvPr id="65" name="矩形 64">
              <a:extLst>
                <a:ext uri="{FF2B5EF4-FFF2-40B4-BE49-F238E27FC236}">
                  <a16:creationId xmlns:a16="http://schemas.microsoft.com/office/drawing/2014/main" id="{1EFBF69B-D161-44FD-9AAB-F4A50A95D084}"/>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600" dirty="0"/>
            </a:p>
          </p:txBody>
        </p:sp>
      </p:grpSp>
      <p:sp>
        <p:nvSpPr>
          <p:cNvPr id="66" name="矩形 65">
            <a:extLst>
              <a:ext uri="{FF2B5EF4-FFF2-40B4-BE49-F238E27FC236}">
                <a16:creationId xmlns:a16="http://schemas.microsoft.com/office/drawing/2014/main" id="{0C82C59A-8718-44D7-8327-BC2EB76A9173}"/>
              </a:ext>
            </a:extLst>
          </p:cNvPr>
          <p:cNvSpPr/>
          <p:nvPr/>
        </p:nvSpPr>
        <p:spPr>
          <a:xfrm>
            <a:off x="6384234" y="3198167"/>
            <a:ext cx="1372492" cy="461665"/>
          </a:xfrm>
          <a:prstGeom prst="rect">
            <a:avLst/>
          </a:prstGeom>
        </p:spPr>
        <p:txBody>
          <a:bodyPr wrap="none">
            <a:spAutoFit/>
          </a:bodyPr>
          <a:lstStyle/>
          <a:p>
            <a:r>
              <a:rPr lang="en-US" altLang="zh-CN" sz="2400" b="1" dirty="0"/>
              <a:t>Request</a:t>
            </a:r>
            <a:endParaRPr lang="zh-CN" altLang="en-US" sz="2400" dirty="0"/>
          </a:p>
        </p:txBody>
      </p:sp>
    </p:spTree>
    <p:extLst>
      <p:ext uri="{BB962C8B-B14F-4D97-AF65-F5344CB8AC3E}">
        <p14:creationId xmlns:p14="http://schemas.microsoft.com/office/powerpoint/2010/main" val="1884548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算法流程</a:t>
            </a:r>
          </a:p>
        </p:txBody>
      </p:sp>
      <p:sp>
        <p:nvSpPr>
          <p:cNvPr id="62" name="流程图: 可选过程 61">
            <a:extLst>
              <a:ext uri="{FF2B5EF4-FFF2-40B4-BE49-F238E27FC236}">
                <a16:creationId xmlns:a16="http://schemas.microsoft.com/office/drawing/2014/main" id="{2A0EF70C-6D17-4C5F-B5A7-6CBC6EBCC722}"/>
              </a:ext>
            </a:extLst>
          </p:cNvPr>
          <p:cNvSpPr/>
          <p:nvPr/>
        </p:nvSpPr>
        <p:spPr>
          <a:xfrm>
            <a:off x="4715834" y="589077"/>
            <a:ext cx="1826141" cy="584775"/>
          </a:xfrm>
          <a:prstGeom prst="flowChartAlternate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b="1" dirty="0">
                <a:solidFill>
                  <a:schemeClr val="tx1"/>
                </a:solidFill>
              </a:rPr>
              <a:t>资源分配算法</a:t>
            </a:r>
          </a:p>
        </p:txBody>
      </p:sp>
      <p:sp>
        <p:nvSpPr>
          <p:cNvPr id="63" name="流程图: 决策 62">
            <a:extLst>
              <a:ext uri="{FF2B5EF4-FFF2-40B4-BE49-F238E27FC236}">
                <a16:creationId xmlns:a16="http://schemas.microsoft.com/office/drawing/2014/main" id="{37995943-DBF1-4C38-97FF-AEAF72A70BF6}"/>
              </a:ext>
            </a:extLst>
          </p:cNvPr>
          <p:cNvSpPr/>
          <p:nvPr/>
        </p:nvSpPr>
        <p:spPr>
          <a:xfrm>
            <a:off x="4131233" y="1566977"/>
            <a:ext cx="2995343" cy="584775"/>
          </a:xfrm>
          <a:prstGeom prst="flowChartDecision">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Rqi</a:t>
            </a:r>
            <a:r>
              <a:rPr lang="en-US" altLang="zh-CN" sz="2000" b="1" dirty="0">
                <a:solidFill>
                  <a:schemeClr val="tx1"/>
                </a:solidFill>
              </a:rPr>
              <a:t> </a:t>
            </a:r>
            <a:r>
              <a:rPr lang="zh-CN" altLang="en-US" sz="2000" b="1" dirty="0">
                <a:solidFill>
                  <a:schemeClr val="tx1"/>
                </a:solidFill>
              </a:rPr>
              <a:t>≤ </a:t>
            </a:r>
            <a:r>
              <a:rPr lang="en-US" altLang="zh-CN" sz="2000" b="1" dirty="0" err="1">
                <a:solidFill>
                  <a:schemeClr val="tx1"/>
                </a:solidFill>
              </a:rPr>
              <a:t>Ndi</a:t>
            </a:r>
            <a:r>
              <a:rPr lang="zh-CN" altLang="en-US" sz="2000" b="1" dirty="0">
                <a:solidFill>
                  <a:schemeClr val="tx1"/>
                </a:solidFill>
              </a:rPr>
              <a:t>？</a:t>
            </a:r>
          </a:p>
        </p:txBody>
      </p:sp>
      <p:sp>
        <p:nvSpPr>
          <p:cNvPr id="64" name="流程图: 决策 63">
            <a:extLst>
              <a:ext uri="{FF2B5EF4-FFF2-40B4-BE49-F238E27FC236}">
                <a16:creationId xmlns:a16="http://schemas.microsoft.com/office/drawing/2014/main" id="{E4AAB7EE-7400-4714-91B8-BA74BECF5A8C}"/>
              </a:ext>
            </a:extLst>
          </p:cNvPr>
          <p:cNvSpPr/>
          <p:nvPr/>
        </p:nvSpPr>
        <p:spPr>
          <a:xfrm>
            <a:off x="4131233" y="2451100"/>
            <a:ext cx="2995343" cy="584775"/>
          </a:xfrm>
          <a:prstGeom prst="flowChartDecision">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Rqi</a:t>
            </a:r>
            <a:r>
              <a:rPr lang="en-US" altLang="zh-CN" sz="2000" b="1" dirty="0">
                <a:solidFill>
                  <a:schemeClr val="tx1"/>
                </a:solidFill>
              </a:rPr>
              <a:t> </a:t>
            </a:r>
            <a:r>
              <a:rPr lang="zh-CN" altLang="en-US" sz="2000" b="1" dirty="0">
                <a:solidFill>
                  <a:schemeClr val="tx1"/>
                </a:solidFill>
              </a:rPr>
              <a:t>≤ </a:t>
            </a:r>
            <a:r>
              <a:rPr lang="en-US" altLang="zh-CN" sz="2000" b="1" dirty="0" err="1">
                <a:solidFill>
                  <a:schemeClr val="tx1"/>
                </a:solidFill>
              </a:rPr>
              <a:t>Avb</a:t>
            </a:r>
            <a:r>
              <a:rPr lang="zh-CN" altLang="en-US" sz="2000" b="1" dirty="0">
                <a:solidFill>
                  <a:schemeClr val="tx1"/>
                </a:solidFill>
              </a:rPr>
              <a:t>？</a:t>
            </a:r>
          </a:p>
        </p:txBody>
      </p:sp>
      <p:sp>
        <p:nvSpPr>
          <p:cNvPr id="65" name="流程图: 过程 64">
            <a:extLst>
              <a:ext uri="{FF2B5EF4-FFF2-40B4-BE49-F238E27FC236}">
                <a16:creationId xmlns:a16="http://schemas.microsoft.com/office/drawing/2014/main" id="{3479ABC3-DF54-47B0-AC77-C9EC49CE5B2D}"/>
              </a:ext>
            </a:extLst>
          </p:cNvPr>
          <p:cNvSpPr/>
          <p:nvPr/>
        </p:nvSpPr>
        <p:spPr>
          <a:xfrm>
            <a:off x="4114800" y="3429000"/>
            <a:ext cx="3028209" cy="889000"/>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Avb</a:t>
            </a:r>
            <a:r>
              <a:rPr lang="en-US" altLang="zh-CN" sz="2000" b="1" dirty="0">
                <a:solidFill>
                  <a:schemeClr val="tx1"/>
                </a:solidFill>
              </a:rPr>
              <a:t> -= </a:t>
            </a:r>
            <a:r>
              <a:rPr lang="en-US" altLang="zh-CN" sz="2000" b="1" dirty="0" err="1">
                <a:solidFill>
                  <a:schemeClr val="tx1"/>
                </a:solidFill>
              </a:rPr>
              <a:t>Rqi</a:t>
            </a:r>
            <a:endParaRPr lang="en-US" altLang="zh-CN" sz="2000" b="1" dirty="0">
              <a:solidFill>
                <a:schemeClr val="tx1"/>
              </a:solidFill>
            </a:endParaRPr>
          </a:p>
          <a:p>
            <a:pPr algn="ctr"/>
            <a:r>
              <a:rPr lang="en-US" altLang="zh-CN" sz="2000" b="1" dirty="0" err="1">
                <a:solidFill>
                  <a:schemeClr val="tx1"/>
                </a:solidFill>
              </a:rPr>
              <a:t>Alci</a:t>
            </a:r>
            <a:r>
              <a:rPr lang="en-US" altLang="zh-CN" sz="2000" b="1" dirty="0">
                <a:solidFill>
                  <a:schemeClr val="tx1"/>
                </a:solidFill>
              </a:rPr>
              <a:t> += </a:t>
            </a:r>
            <a:r>
              <a:rPr lang="en-US" altLang="zh-CN" sz="2000" b="1" dirty="0" err="1">
                <a:solidFill>
                  <a:schemeClr val="tx1"/>
                </a:solidFill>
              </a:rPr>
              <a:t>Rqi</a:t>
            </a:r>
            <a:endParaRPr lang="en-US" altLang="zh-CN" sz="2000" b="1" dirty="0">
              <a:solidFill>
                <a:schemeClr val="tx1"/>
              </a:solidFill>
            </a:endParaRPr>
          </a:p>
          <a:p>
            <a:pPr algn="ctr"/>
            <a:r>
              <a:rPr lang="en-US" altLang="zh-CN" sz="2000" b="1" dirty="0" err="1">
                <a:solidFill>
                  <a:schemeClr val="tx1"/>
                </a:solidFill>
              </a:rPr>
              <a:t>Ndi</a:t>
            </a:r>
            <a:r>
              <a:rPr lang="en-US" altLang="zh-CN" sz="2000" b="1" dirty="0">
                <a:solidFill>
                  <a:schemeClr val="tx1"/>
                </a:solidFill>
              </a:rPr>
              <a:t> -= </a:t>
            </a:r>
            <a:r>
              <a:rPr lang="en-US" altLang="zh-CN" sz="2000" b="1" dirty="0" err="1">
                <a:solidFill>
                  <a:schemeClr val="tx1"/>
                </a:solidFill>
              </a:rPr>
              <a:t>Rqi</a:t>
            </a:r>
            <a:endParaRPr lang="zh-CN" altLang="en-US" sz="2000" b="1" dirty="0">
              <a:solidFill>
                <a:schemeClr val="tx1"/>
              </a:solidFill>
            </a:endParaRPr>
          </a:p>
        </p:txBody>
      </p:sp>
      <p:sp>
        <p:nvSpPr>
          <p:cNvPr id="68" name="流程图: 决策 67">
            <a:extLst>
              <a:ext uri="{FF2B5EF4-FFF2-40B4-BE49-F238E27FC236}">
                <a16:creationId xmlns:a16="http://schemas.microsoft.com/office/drawing/2014/main" id="{9812E9E8-8B86-4676-A841-62C122D9A463}"/>
              </a:ext>
            </a:extLst>
          </p:cNvPr>
          <p:cNvSpPr/>
          <p:nvPr/>
        </p:nvSpPr>
        <p:spPr>
          <a:xfrm>
            <a:off x="4131233" y="4706248"/>
            <a:ext cx="2995343" cy="584775"/>
          </a:xfrm>
          <a:prstGeom prst="flowChartDecision">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1"/>
                </a:solidFill>
              </a:rPr>
              <a:t>安全否？</a:t>
            </a:r>
          </a:p>
        </p:txBody>
      </p:sp>
      <p:sp>
        <p:nvSpPr>
          <p:cNvPr id="69" name="流程图: 可选过程 68">
            <a:extLst>
              <a:ext uri="{FF2B5EF4-FFF2-40B4-BE49-F238E27FC236}">
                <a16:creationId xmlns:a16="http://schemas.microsoft.com/office/drawing/2014/main" id="{619FCEF7-5B07-462E-A4CE-42DAC004B08A}"/>
              </a:ext>
            </a:extLst>
          </p:cNvPr>
          <p:cNvSpPr/>
          <p:nvPr/>
        </p:nvSpPr>
        <p:spPr>
          <a:xfrm>
            <a:off x="8820891" y="1566976"/>
            <a:ext cx="2723409" cy="584775"/>
          </a:xfrm>
          <a:prstGeom prst="flowChartAlternate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b="1" dirty="0">
                <a:solidFill>
                  <a:schemeClr val="tx1"/>
                </a:solidFill>
              </a:rPr>
              <a:t>请求超量，带错返回</a:t>
            </a:r>
          </a:p>
        </p:txBody>
      </p:sp>
      <p:sp>
        <p:nvSpPr>
          <p:cNvPr id="70" name="流程图: 过程 69">
            <a:extLst>
              <a:ext uri="{FF2B5EF4-FFF2-40B4-BE49-F238E27FC236}">
                <a16:creationId xmlns:a16="http://schemas.microsoft.com/office/drawing/2014/main" id="{064034D5-775B-48B3-8B88-8471EFDA398B}"/>
              </a:ext>
            </a:extLst>
          </p:cNvPr>
          <p:cNvSpPr/>
          <p:nvPr/>
        </p:nvSpPr>
        <p:spPr>
          <a:xfrm>
            <a:off x="8668490" y="2451099"/>
            <a:ext cx="3028209" cy="584775"/>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1"/>
                </a:solidFill>
              </a:rPr>
              <a:t>进程无法满足进程</a:t>
            </a:r>
            <a:r>
              <a:rPr lang="en-US" altLang="zh-CN" sz="2000" b="1" dirty="0">
                <a:solidFill>
                  <a:schemeClr val="tx1"/>
                </a:solidFill>
              </a:rPr>
              <a:t>Pi</a:t>
            </a:r>
            <a:r>
              <a:rPr lang="zh-CN" altLang="en-US" sz="2000" b="1" dirty="0">
                <a:solidFill>
                  <a:schemeClr val="tx1"/>
                </a:solidFill>
              </a:rPr>
              <a:t>等待</a:t>
            </a:r>
          </a:p>
        </p:txBody>
      </p:sp>
      <p:sp>
        <p:nvSpPr>
          <p:cNvPr id="74" name="流程图: 过程 73">
            <a:extLst>
              <a:ext uri="{FF2B5EF4-FFF2-40B4-BE49-F238E27FC236}">
                <a16:creationId xmlns:a16="http://schemas.microsoft.com/office/drawing/2014/main" id="{2DF050F2-01F5-4BA2-9B13-827A0311F753}"/>
              </a:ext>
            </a:extLst>
          </p:cNvPr>
          <p:cNvSpPr/>
          <p:nvPr/>
        </p:nvSpPr>
        <p:spPr>
          <a:xfrm>
            <a:off x="7975600" y="4554135"/>
            <a:ext cx="3028209" cy="889000"/>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Avb</a:t>
            </a:r>
            <a:r>
              <a:rPr lang="en-US" altLang="zh-CN" sz="2000" b="1" dirty="0">
                <a:solidFill>
                  <a:schemeClr val="tx1"/>
                </a:solidFill>
              </a:rPr>
              <a:t> += </a:t>
            </a:r>
            <a:r>
              <a:rPr lang="en-US" altLang="zh-CN" sz="2000" b="1" dirty="0" err="1">
                <a:solidFill>
                  <a:schemeClr val="tx1"/>
                </a:solidFill>
              </a:rPr>
              <a:t>Rqi</a:t>
            </a:r>
            <a:endParaRPr lang="en-US" altLang="zh-CN" sz="2000" b="1" dirty="0">
              <a:solidFill>
                <a:schemeClr val="tx1"/>
              </a:solidFill>
            </a:endParaRPr>
          </a:p>
          <a:p>
            <a:pPr algn="ctr"/>
            <a:r>
              <a:rPr lang="en-US" altLang="zh-CN" sz="2000" b="1" dirty="0" err="1">
                <a:solidFill>
                  <a:schemeClr val="tx1"/>
                </a:solidFill>
              </a:rPr>
              <a:t>Alci</a:t>
            </a:r>
            <a:r>
              <a:rPr lang="en-US" altLang="zh-CN" sz="2000" b="1" dirty="0">
                <a:solidFill>
                  <a:schemeClr val="tx1"/>
                </a:solidFill>
              </a:rPr>
              <a:t> -= </a:t>
            </a:r>
            <a:r>
              <a:rPr lang="en-US" altLang="zh-CN" sz="2000" b="1" dirty="0" err="1">
                <a:solidFill>
                  <a:schemeClr val="tx1"/>
                </a:solidFill>
              </a:rPr>
              <a:t>Rqi</a:t>
            </a:r>
            <a:endParaRPr lang="en-US" altLang="zh-CN" sz="2000" b="1" dirty="0">
              <a:solidFill>
                <a:schemeClr val="tx1"/>
              </a:solidFill>
            </a:endParaRPr>
          </a:p>
          <a:p>
            <a:pPr algn="ctr"/>
            <a:r>
              <a:rPr lang="en-US" altLang="zh-CN" sz="2000" b="1" dirty="0" err="1">
                <a:solidFill>
                  <a:schemeClr val="tx1"/>
                </a:solidFill>
              </a:rPr>
              <a:t>Ndi</a:t>
            </a:r>
            <a:r>
              <a:rPr lang="en-US" altLang="zh-CN" sz="2000" b="1" dirty="0">
                <a:solidFill>
                  <a:schemeClr val="tx1"/>
                </a:solidFill>
              </a:rPr>
              <a:t> += </a:t>
            </a:r>
            <a:r>
              <a:rPr lang="en-US" altLang="zh-CN" sz="2000" b="1" dirty="0" err="1">
                <a:solidFill>
                  <a:schemeClr val="tx1"/>
                </a:solidFill>
              </a:rPr>
              <a:t>Rqi</a:t>
            </a:r>
            <a:endParaRPr lang="zh-CN" altLang="en-US" sz="2000" b="1" dirty="0">
              <a:solidFill>
                <a:schemeClr val="tx1"/>
              </a:solidFill>
            </a:endParaRPr>
          </a:p>
        </p:txBody>
      </p:sp>
      <p:sp>
        <p:nvSpPr>
          <p:cNvPr id="75" name="流程图: 过程 74">
            <a:extLst>
              <a:ext uri="{FF2B5EF4-FFF2-40B4-BE49-F238E27FC236}">
                <a16:creationId xmlns:a16="http://schemas.microsoft.com/office/drawing/2014/main" id="{4821EBAA-A5D4-4CF3-A4AA-EF825CF9DDF8}"/>
              </a:ext>
            </a:extLst>
          </p:cNvPr>
          <p:cNvSpPr/>
          <p:nvPr/>
        </p:nvSpPr>
        <p:spPr>
          <a:xfrm>
            <a:off x="703161" y="4706247"/>
            <a:ext cx="3028209" cy="584775"/>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1"/>
                </a:solidFill>
              </a:rPr>
              <a:t>确认分配，</a:t>
            </a:r>
            <a:r>
              <a:rPr lang="en-US" altLang="zh-CN" sz="2000" b="1" dirty="0">
                <a:solidFill>
                  <a:schemeClr val="tx1"/>
                </a:solidFill>
              </a:rPr>
              <a:t>Pi</a:t>
            </a:r>
            <a:r>
              <a:rPr lang="zh-CN" altLang="en-US" sz="2000" b="1" dirty="0">
                <a:solidFill>
                  <a:schemeClr val="tx1"/>
                </a:solidFill>
              </a:rPr>
              <a:t>继续</a:t>
            </a:r>
          </a:p>
        </p:txBody>
      </p:sp>
      <p:sp>
        <p:nvSpPr>
          <p:cNvPr id="76" name="流程图: 可选过程 75">
            <a:extLst>
              <a:ext uri="{FF2B5EF4-FFF2-40B4-BE49-F238E27FC236}">
                <a16:creationId xmlns:a16="http://schemas.microsoft.com/office/drawing/2014/main" id="{F95CF4A2-72CA-4797-8BA4-8048FEFF6362}"/>
              </a:ext>
            </a:extLst>
          </p:cNvPr>
          <p:cNvSpPr/>
          <p:nvPr/>
        </p:nvSpPr>
        <p:spPr>
          <a:xfrm>
            <a:off x="4267200" y="6210466"/>
            <a:ext cx="2723409" cy="584775"/>
          </a:xfrm>
          <a:prstGeom prst="flowChartAlternate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b="1" dirty="0">
                <a:solidFill>
                  <a:schemeClr val="tx1"/>
                </a:solidFill>
              </a:rPr>
              <a:t>算法结束</a:t>
            </a:r>
          </a:p>
        </p:txBody>
      </p:sp>
      <p:sp>
        <p:nvSpPr>
          <p:cNvPr id="77" name="流程图: 过程 76">
            <a:extLst>
              <a:ext uri="{FF2B5EF4-FFF2-40B4-BE49-F238E27FC236}">
                <a16:creationId xmlns:a16="http://schemas.microsoft.com/office/drawing/2014/main" id="{67657FDF-516D-47E8-B11C-34870233F317}"/>
              </a:ext>
            </a:extLst>
          </p:cNvPr>
          <p:cNvSpPr/>
          <p:nvPr/>
        </p:nvSpPr>
        <p:spPr>
          <a:xfrm>
            <a:off x="7843616" y="5638678"/>
            <a:ext cx="3292175" cy="584775"/>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1"/>
                </a:solidFill>
              </a:rPr>
              <a:t>申请导致不安全进程</a:t>
            </a:r>
            <a:r>
              <a:rPr lang="en-US" altLang="zh-CN" sz="2000" b="1" dirty="0">
                <a:solidFill>
                  <a:schemeClr val="tx1"/>
                </a:solidFill>
              </a:rPr>
              <a:t>Pi</a:t>
            </a:r>
            <a:r>
              <a:rPr lang="zh-CN" altLang="en-US" sz="2000" b="1" dirty="0">
                <a:solidFill>
                  <a:schemeClr val="tx1"/>
                </a:solidFill>
              </a:rPr>
              <a:t>等待</a:t>
            </a:r>
          </a:p>
        </p:txBody>
      </p:sp>
      <p:cxnSp>
        <p:nvCxnSpPr>
          <p:cNvPr id="79" name="直接箭头连接符 78">
            <a:extLst>
              <a:ext uri="{FF2B5EF4-FFF2-40B4-BE49-F238E27FC236}">
                <a16:creationId xmlns:a16="http://schemas.microsoft.com/office/drawing/2014/main" id="{BDECB4E5-644F-4C51-A404-3CEDE0204140}"/>
              </a:ext>
            </a:extLst>
          </p:cNvPr>
          <p:cNvCxnSpPr>
            <a:stCxn id="62" idx="2"/>
            <a:endCxn id="63" idx="0"/>
          </p:cNvCxnSpPr>
          <p:nvPr/>
        </p:nvCxnSpPr>
        <p:spPr>
          <a:xfrm>
            <a:off x="5628905" y="1173852"/>
            <a:ext cx="0" cy="39312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1" name="直接箭头连接符 80">
            <a:extLst>
              <a:ext uri="{FF2B5EF4-FFF2-40B4-BE49-F238E27FC236}">
                <a16:creationId xmlns:a16="http://schemas.microsoft.com/office/drawing/2014/main" id="{4BF8B5D9-4D5C-4D73-A95B-FFFC75FFD4F7}"/>
              </a:ext>
            </a:extLst>
          </p:cNvPr>
          <p:cNvCxnSpPr>
            <a:stCxn id="63" idx="2"/>
            <a:endCxn id="64" idx="0"/>
          </p:cNvCxnSpPr>
          <p:nvPr/>
        </p:nvCxnSpPr>
        <p:spPr>
          <a:xfrm>
            <a:off x="5628905" y="2151752"/>
            <a:ext cx="0" cy="2993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3" name="直接箭头连接符 82">
            <a:extLst>
              <a:ext uri="{FF2B5EF4-FFF2-40B4-BE49-F238E27FC236}">
                <a16:creationId xmlns:a16="http://schemas.microsoft.com/office/drawing/2014/main" id="{5DADFCAA-2BDD-4A9B-B156-86D0184E961C}"/>
              </a:ext>
            </a:extLst>
          </p:cNvPr>
          <p:cNvCxnSpPr>
            <a:stCxn id="63" idx="3"/>
            <a:endCxn id="69" idx="1"/>
          </p:cNvCxnSpPr>
          <p:nvPr/>
        </p:nvCxnSpPr>
        <p:spPr>
          <a:xfrm flipV="1">
            <a:off x="7126576" y="1859364"/>
            <a:ext cx="1694315"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5" name="直接箭头连接符 84">
            <a:extLst>
              <a:ext uri="{FF2B5EF4-FFF2-40B4-BE49-F238E27FC236}">
                <a16:creationId xmlns:a16="http://schemas.microsoft.com/office/drawing/2014/main" id="{16F1345A-3D90-4827-A50D-1071C8AB498C}"/>
              </a:ext>
            </a:extLst>
          </p:cNvPr>
          <p:cNvCxnSpPr>
            <a:stCxn id="64" idx="3"/>
            <a:endCxn id="70" idx="1"/>
          </p:cNvCxnSpPr>
          <p:nvPr/>
        </p:nvCxnSpPr>
        <p:spPr>
          <a:xfrm flipV="1">
            <a:off x="7126576" y="2743487"/>
            <a:ext cx="154191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7" name="直接箭头连接符 86">
            <a:extLst>
              <a:ext uri="{FF2B5EF4-FFF2-40B4-BE49-F238E27FC236}">
                <a16:creationId xmlns:a16="http://schemas.microsoft.com/office/drawing/2014/main" id="{DF9FFBCF-B653-44CE-981B-55C5B636BCD8}"/>
              </a:ext>
            </a:extLst>
          </p:cNvPr>
          <p:cNvCxnSpPr>
            <a:stCxn id="64" idx="2"/>
            <a:endCxn id="65" idx="0"/>
          </p:cNvCxnSpPr>
          <p:nvPr/>
        </p:nvCxnSpPr>
        <p:spPr>
          <a:xfrm>
            <a:off x="5628905" y="3035875"/>
            <a:ext cx="0" cy="39312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9" name="直接箭头连接符 88">
            <a:extLst>
              <a:ext uri="{FF2B5EF4-FFF2-40B4-BE49-F238E27FC236}">
                <a16:creationId xmlns:a16="http://schemas.microsoft.com/office/drawing/2014/main" id="{2722F405-8AA5-4FBE-B931-05388B7B9D66}"/>
              </a:ext>
            </a:extLst>
          </p:cNvPr>
          <p:cNvCxnSpPr>
            <a:stCxn id="65" idx="2"/>
            <a:endCxn id="68" idx="0"/>
          </p:cNvCxnSpPr>
          <p:nvPr/>
        </p:nvCxnSpPr>
        <p:spPr>
          <a:xfrm>
            <a:off x="5628905" y="4318000"/>
            <a:ext cx="0" cy="3882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91" name="直接箭头连接符 90">
            <a:extLst>
              <a:ext uri="{FF2B5EF4-FFF2-40B4-BE49-F238E27FC236}">
                <a16:creationId xmlns:a16="http://schemas.microsoft.com/office/drawing/2014/main" id="{B95CC816-620F-47EF-A471-D3751E7CF855}"/>
              </a:ext>
            </a:extLst>
          </p:cNvPr>
          <p:cNvCxnSpPr>
            <a:stCxn id="68" idx="1"/>
            <a:endCxn id="75" idx="3"/>
          </p:cNvCxnSpPr>
          <p:nvPr/>
        </p:nvCxnSpPr>
        <p:spPr>
          <a:xfrm flipH="1" flipV="1">
            <a:off x="3731370" y="4998635"/>
            <a:ext cx="399863"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93" name="直接箭头连接符 92">
            <a:extLst>
              <a:ext uri="{FF2B5EF4-FFF2-40B4-BE49-F238E27FC236}">
                <a16:creationId xmlns:a16="http://schemas.microsoft.com/office/drawing/2014/main" id="{B86EFEE2-2556-4E89-82D5-5A9CE7B8644F}"/>
              </a:ext>
            </a:extLst>
          </p:cNvPr>
          <p:cNvCxnSpPr>
            <a:stCxn id="68" idx="3"/>
            <a:endCxn id="74" idx="1"/>
          </p:cNvCxnSpPr>
          <p:nvPr/>
        </p:nvCxnSpPr>
        <p:spPr>
          <a:xfrm flipV="1">
            <a:off x="7126576" y="4998635"/>
            <a:ext cx="84902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05C2075-E20E-49D3-94C6-EAA2A335FB36}"/>
              </a:ext>
            </a:extLst>
          </p:cNvPr>
          <p:cNvCxnSpPr>
            <a:stCxn id="74" idx="2"/>
            <a:endCxn id="77" idx="0"/>
          </p:cNvCxnSpPr>
          <p:nvPr/>
        </p:nvCxnSpPr>
        <p:spPr>
          <a:xfrm flipH="1">
            <a:off x="9489704" y="5443135"/>
            <a:ext cx="1" cy="19554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97" name="连接符: 肘形 96">
            <a:extLst>
              <a:ext uri="{FF2B5EF4-FFF2-40B4-BE49-F238E27FC236}">
                <a16:creationId xmlns:a16="http://schemas.microsoft.com/office/drawing/2014/main" id="{4E04F5DC-CDF3-4213-86CF-361EDEEB426D}"/>
              </a:ext>
            </a:extLst>
          </p:cNvPr>
          <p:cNvCxnSpPr>
            <a:stCxn id="70" idx="3"/>
            <a:endCxn id="76" idx="3"/>
          </p:cNvCxnSpPr>
          <p:nvPr/>
        </p:nvCxnSpPr>
        <p:spPr>
          <a:xfrm flipH="1">
            <a:off x="6990609" y="2743487"/>
            <a:ext cx="4706090" cy="3759367"/>
          </a:xfrm>
          <a:prstGeom prst="bentConnector3">
            <a:avLst>
              <a:gd name="adj1" fmla="val -4858"/>
            </a:avLst>
          </a:prstGeom>
          <a:ln w="38100">
            <a:tailEnd type="triangle"/>
          </a:ln>
        </p:spPr>
        <p:style>
          <a:lnRef idx="3">
            <a:schemeClr val="dk1"/>
          </a:lnRef>
          <a:fillRef idx="0">
            <a:schemeClr val="dk1"/>
          </a:fillRef>
          <a:effectRef idx="2">
            <a:schemeClr val="dk1"/>
          </a:effectRef>
          <a:fontRef idx="minor">
            <a:schemeClr val="tx1"/>
          </a:fontRef>
        </p:style>
      </p:cxnSp>
      <p:cxnSp>
        <p:nvCxnSpPr>
          <p:cNvPr id="99" name="连接符: 肘形 98">
            <a:extLst>
              <a:ext uri="{FF2B5EF4-FFF2-40B4-BE49-F238E27FC236}">
                <a16:creationId xmlns:a16="http://schemas.microsoft.com/office/drawing/2014/main" id="{3004A2A0-9EF7-4C9C-BC24-EC1E9566143D}"/>
              </a:ext>
            </a:extLst>
          </p:cNvPr>
          <p:cNvCxnSpPr>
            <a:stCxn id="77" idx="2"/>
            <a:endCxn id="76" idx="3"/>
          </p:cNvCxnSpPr>
          <p:nvPr/>
        </p:nvCxnSpPr>
        <p:spPr>
          <a:xfrm rot="5400000">
            <a:off x="8100457" y="5113606"/>
            <a:ext cx="279401" cy="2499095"/>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cxnSp>
        <p:nvCxnSpPr>
          <p:cNvPr id="101" name="连接符: 肘形 100">
            <a:extLst>
              <a:ext uri="{FF2B5EF4-FFF2-40B4-BE49-F238E27FC236}">
                <a16:creationId xmlns:a16="http://schemas.microsoft.com/office/drawing/2014/main" id="{FB4D4190-ED9F-4E4F-B1E4-C2FDE957E3A1}"/>
              </a:ext>
            </a:extLst>
          </p:cNvPr>
          <p:cNvCxnSpPr>
            <a:stCxn id="75" idx="2"/>
            <a:endCxn id="76" idx="1"/>
          </p:cNvCxnSpPr>
          <p:nvPr/>
        </p:nvCxnSpPr>
        <p:spPr>
          <a:xfrm rot="16200000" flipH="1">
            <a:off x="2636317" y="4871971"/>
            <a:ext cx="1211832" cy="2049934"/>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102" name="文本框 101">
            <a:extLst>
              <a:ext uri="{FF2B5EF4-FFF2-40B4-BE49-F238E27FC236}">
                <a16:creationId xmlns:a16="http://schemas.microsoft.com/office/drawing/2014/main" id="{990756AE-FF59-4A46-860A-417F8E9F82D7}"/>
              </a:ext>
            </a:extLst>
          </p:cNvPr>
          <p:cNvSpPr txBox="1"/>
          <p:nvPr/>
        </p:nvSpPr>
        <p:spPr>
          <a:xfrm>
            <a:off x="3838947" y="4543329"/>
            <a:ext cx="314510" cy="574901"/>
          </a:xfrm>
          <a:prstGeom prst="rect">
            <a:avLst/>
          </a:prstGeom>
          <a:noFill/>
        </p:spPr>
        <p:txBody>
          <a:bodyPr wrap="square" rtlCol="0">
            <a:spAutoFit/>
          </a:bodyPr>
          <a:lstStyle/>
          <a:p>
            <a:pPr algn="l">
              <a:lnSpc>
                <a:spcPct val="150000"/>
              </a:lnSpc>
            </a:pPr>
            <a:r>
              <a:rPr lang="en-US" altLang="zh-CN" sz="2400" b="1" dirty="0"/>
              <a:t>T</a:t>
            </a:r>
            <a:endParaRPr lang="zh-CN" altLang="en-US" sz="2400" b="1" dirty="0"/>
          </a:p>
        </p:txBody>
      </p:sp>
      <p:sp>
        <p:nvSpPr>
          <p:cNvPr id="103" name="文本框 102">
            <a:extLst>
              <a:ext uri="{FF2B5EF4-FFF2-40B4-BE49-F238E27FC236}">
                <a16:creationId xmlns:a16="http://schemas.microsoft.com/office/drawing/2014/main" id="{9D6C14CB-B2B5-4369-B31C-CC18BAF4DD8A}"/>
              </a:ext>
            </a:extLst>
          </p:cNvPr>
          <p:cNvSpPr txBox="1"/>
          <p:nvPr/>
        </p:nvSpPr>
        <p:spPr>
          <a:xfrm>
            <a:off x="5312773" y="1976961"/>
            <a:ext cx="314510" cy="574901"/>
          </a:xfrm>
          <a:prstGeom prst="rect">
            <a:avLst/>
          </a:prstGeom>
          <a:noFill/>
        </p:spPr>
        <p:txBody>
          <a:bodyPr wrap="none" rtlCol="0">
            <a:spAutoFit/>
          </a:bodyPr>
          <a:lstStyle/>
          <a:p>
            <a:pPr algn="l">
              <a:lnSpc>
                <a:spcPct val="150000"/>
              </a:lnSpc>
            </a:pPr>
            <a:r>
              <a:rPr lang="en-US" altLang="zh-CN" sz="2400" b="1" dirty="0"/>
              <a:t>T</a:t>
            </a:r>
            <a:endParaRPr lang="zh-CN" altLang="en-US" sz="2400" b="1" dirty="0"/>
          </a:p>
        </p:txBody>
      </p:sp>
      <p:sp>
        <p:nvSpPr>
          <p:cNvPr id="104" name="文本框 103">
            <a:extLst>
              <a:ext uri="{FF2B5EF4-FFF2-40B4-BE49-F238E27FC236}">
                <a16:creationId xmlns:a16="http://schemas.microsoft.com/office/drawing/2014/main" id="{95851B91-6689-4989-88FB-21EB5CA37713}"/>
              </a:ext>
            </a:extLst>
          </p:cNvPr>
          <p:cNvSpPr txBox="1"/>
          <p:nvPr/>
        </p:nvSpPr>
        <p:spPr>
          <a:xfrm>
            <a:off x="5246411" y="2910558"/>
            <a:ext cx="314510" cy="574901"/>
          </a:xfrm>
          <a:prstGeom prst="rect">
            <a:avLst/>
          </a:prstGeom>
          <a:noFill/>
        </p:spPr>
        <p:txBody>
          <a:bodyPr wrap="none" rtlCol="0">
            <a:spAutoFit/>
          </a:bodyPr>
          <a:lstStyle/>
          <a:p>
            <a:pPr algn="l">
              <a:lnSpc>
                <a:spcPct val="150000"/>
              </a:lnSpc>
            </a:pPr>
            <a:r>
              <a:rPr lang="en-US" altLang="zh-CN" sz="2400" b="1" dirty="0"/>
              <a:t>T</a:t>
            </a:r>
            <a:endParaRPr lang="zh-CN" altLang="en-US" sz="2400" b="1" dirty="0"/>
          </a:p>
        </p:txBody>
      </p:sp>
      <p:sp>
        <p:nvSpPr>
          <p:cNvPr id="105" name="文本框 104">
            <a:extLst>
              <a:ext uri="{FF2B5EF4-FFF2-40B4-BE49-F238E27FC236}">
                <a16:creationId xmlns:a16="http://schemas.microsoft.com/office/drawing/2014/main" id="{567E76BC-F98F-4FC6-ACF8-A6AC78DBE1C0}"/>
              </a:ext>
            </a:extLst>
          </p:cNvPr>
          <p:cNvSpPr txBox="1"/>
          <p:nvPr/>
        </p:nvSpPr>
        <p:spPr>
          <a:xfrm>
            <a:off x="7501968" y="1284464"/>
            <a:ext cx="314510" cy="574901"/>
          </a:xfrm>
          <a:prstGeom prst="rect">
            <a:avLst/>
          </a:prstGeom>
          <a:noFill/>
        </p:spPr>
        <p:txBody>
          <a:bodyPr wrap="square" rtlCol="0">
            <a:spAutoFit/>
          </a:bodyPr>
          <a:lstStyle/>
          <a:p>
            <a:pPr algn="l">
              <a:lnSpc>
                <a:spcPct val="150000"/>
              </a:lnSpc>
            </a:pPr>
            <a:r>
              <a:rPr lang="en-US" altLang="zh-CN" sz="2400" b="1" dirty="0"/>
              <a:t>F</a:t>
            </a:r>
            <a:endParaRPr lang="zh-CN" altLang="en-US" sz="2400" b="1" dirty="0"/>
          </a:p>
        </p:txBody>
      </p:sp>
      <p:sp>
        <p:nvSpPr>
          <p:cNvPr id="106" name="文本框 105">
            <a:extLst>
              <a:ext uri="{FF2B5EF4-FFF2-40B4-BE49-F238E27FC236}">
                <a16:creationId xmlns:a16="http://schemas.microsoft.com/office/drawing/2014/main" id="{BC7BF09A-8836-4435-82AE-923BF66A93D2}"/>
              </a:ext>
            </a:extLst>
          </p:cNvPr>
          <p:cNvSpPr txBox="1"/>
          <p:nvPr/>
        </p:nvSpPr>
        <p:spPr>
          <a:xfrm>
            <a:off x="7501968" y="2161337"/>
            <a:ext cx="314510" cy="574901"/>
          </a:xfrm>
          <a:prstGeom prst="rect">
            <a:avLst/>
          </a:prstGeom>
          <a:noFill/>
        </p:spPr>
        <p:txBody>
          <a:bodyPr wrap="square" rtlCol="0">
            <a:spAutoFit/>
          </a:bodyPr>
          <a:lstStyle/>
          <a:p>
            <a:pPr algn="l">
              <a:lnSpc>
                <a:spcPct val="150000"/>
              </a:lnSpc>
            </a:pPr>
            <a:r>
              <a:rPr lang="en-US" altLang="zh-CN" sz="2400" b="1" dirty="0"/>
              <a:t>F</a:t>
            </a:r>
            <a:endParaRPr lang="zh-CN" altLang="en-US" sz="2400" b="1" dirty="0"/>
          </a:p>
        </p:txBody>
      </p:sp>
      <p:sp>
        <p:nvSpPr>
          <p:cNvPr id="107" name="文本框 106">
            <a:extLst>
              <a:ext uri="{FF2B5EF4-FFF2-40B4-BE49-F238E27FC236}">
                <a16:creationId xmlns:a16="http://schemas.microsoft.com/office/drawing/2014/main" id="{0FC4BAB8-B3D0-4C27-B7A3-66B753197F92}"/>
              </a:ext>
            </a:extLst>
          </p:cNvPr>
          <p:cNvSpPr txBox="1"/>
          <p:nvPr/>
        </p:nvSpPr>
        <p:spPr>
          <a:xfrm>
            <a:off x="7311215" y="4422465"/>
            <a:ext cx="314510" cy="574901"/>
          </a:xfrm>
          <a:prstGeom prst="rect">
            <a:avLst/>
          </a:prstGeom>
          <a:noFill/>
        </p:spPr>
        <p:txBody>
          <a:bodyPr wrap="square" rtlCol="0">
            <a:spAutoFit/>
          </a:bodyPr>
          <a:lstStyle/>
          <a:p>
            <a:pPr algn="l">
              <a:lnSpc>
                <a:spcPct val="150000"/>
              </a:lnSpc>
            </a:pPr>
            <a:r>
              <a:rPr lang="en-US" altLang="zh-CN" sz="2400" b="1" dirty="0"/>
              <a:t>F</a:t>
            </a:r>
            <a:endParaRPr lang="zh-CN" altLang="en-US" sz="2400" b="1" dirty="0"/>
          </a:p>
        </p:txBody>
      </p:sp>
      <p:sp>
        <p:nvSpPr>
          <p:cNvPr id="108" name="文本框 107">
            <a:extLst>
              <a:ext uri="{FF2B5EF4-FFF2-40B4-BE49-F238E27FC236}">
                <a16:creationId xmlns:a16="http://schemas.microsoft.com/office/drawing/2014/main" id="{09F096E4-C42C-46C3-AE19-2BD5DBAD71C9}"/>
              </a:ext>
            </a:extLst>
          </p:cNvPr>
          <p:cNvSpPr txBox="1"/>
          <p:nvPr/>
        </p:nvSpPr>
        <p:spPr>
          <a:xfrm>
            <a:off x="3121912" y="2908088"/>
            <a:ext cx="1826141" cy="579839"/>
          </a:xfrm>
          <a:prstGeom prst="rect">
            <a:avLst/>
          </a:prstGeom>
          <a:noFill/>
        </p:spPr>
        <p:txBody>
          <a:bodyPr wrap="square" rtlCol="0">
            <a:spAutoFit/>
          </a:bodyPr>
          <a:lstStyle/>
          <a:p>
            <a:pPr algn="l">
              <a:lnSpc>
                <a:spcPct val="150000"/>
              </a:lnSpc>
            </a:pPr>
            <a:r>
              <a:rPr lang="zh-CN" altLang="en-US" sz="2400" b="1" dirty="0"/>
              <a:t>资源预分配</a:t>
            </a:r>
          </a:p>
        </p:txBody>
      </p:sp>
      <p:sp>
        <p:nvSpPr>
          <p:cNvPr id="109" name="文本框 108">
            <a:extLst>
              <a:ext uri="{FF2B5EF4-FFF2-40B4-BE49-F238E27FC236}">
                <a16:creationId xmlns:a16="http://schemas.microsoft.com/office/drawing/2014/main" id="{953A162C-1D2C-45BF-8F77-B088CC81098B}"/>
              </a:ext>
            </a:extLst>
          </p:cNvPr>
          <p:cNvSpPr txBox="1"/>
          <p:nvPr/>
        </p:nvSpPr>
        <p:spPr>
          <a:xfrm>
            <a:off x="7907820" y="4028080"/>
            <a:ext cx="1826141" cy="579839"/>
          </a:xfrm>
          <a:prstGeom prst="rect">
            <a:avLst/>
          </a:prstGeom>
          <a:noFill/>
        </p:spPr>
        <p:txBody>
          <a:bodyPr wrap="square" rtlCol="0">
            <a:spAutoFit/>
          </a:bodyPr>
          <a:lstStyle/>
          <a:p>
            <a:pPr algn="l">
              <a:lnSpc>
                <a:spcPct val="150000"/>
              </a:lnSpc>
            </a:pPr>
            <a:r>
              <a:rPr lang="zh-CN" altLang="en-US" sz="2400" b="1" dirty="0"/>
              <a:t>取消预分配</a:t>
            </a:r>
          </a:p>
        </p:txBody>
      </p:sp>
    </p:spTree>
    <p:extLst>
      <p:ext uri="{BB962C8B-B14F-4D97-AF65-F5344CB8AC3E}">
        <p14:creationId xmlns:p14="http://schemas.microsoft.com/office/powerpoint/2010/main" val="2906238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算法流程</a:t>
            </a:r>
          </a:p>
        </p:txBody>
      </p:sp>
      <p:sp>
        <p:nvSpPr>
          <p:cNvPr id="62" name="流程图: 可选过程 61">
            <a:extLst>
              <a:ext uri="{FF2B5EF4-FFF2-40B4-BE49-F238E27FC236}">
                <a16:creationId xmlns:a16="http://schemas.microsoft.com/office/drawing/2014/main" id="{2A0EF70C-6D17-4C5F-B5A7-6CBC6EBCC722}"/>
              </a:ext>
            </a:extLst>
          </p:cNvPr>
          <p:cNvSpPr/>
          <p:nvPr/>
        </p:nvSpPr>
        <p:spPr>
          <a:xfrm>
            <a:off x="4715834" y="589077"/>
            <a:ext cx="1826141" cy="584775"/>
          </a:xfrm>
          <a:prstGeom prst="flowChartAlternate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b="1" dirty="0">
                <a:solidFill>
                  <a:schemeClr val="tx1"/>
                </a:solidFill>
              </a:rPr>
              <a:t>安全性算法</a:t>
            </a:r>
          </a:p>
        </p:txBody>
      </p:sp>
      <p:sp>
        <p:nvSpPr>
          <p:cNvPr id="76" name="流程图: 可选过程 75">
            <a:extLst>
              <a:ext uri="{FF2B5EF4-FFF2-40B4-BE49-F238E27FC236}">
                <a16:creationId xmlns:a16="http://schemas.microsoft.com/office/drawing/2014/main" id="{F95CF4A2-72CA-4797-8BA4-8048FEFF6362}"/>
              </a:ext>
            </a:extLst>
          </p:cNvPr>
          <p:cNvSpPr/>
          <p:nvPr/>
        </p:nvSpPr>
        <p:spPr>
          <a:xfrm>
            <a:off x="4267200" y="6210466"/>
            <a:ext cx="2723409" cy="584775"/>
          </a:xfrm>
          <a:prstGeom prst="flowChartAlternate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b="1" dirty="0">
                <a:solidFill>
                  <a:schemeClr val="tx1"/>
                </a:solidFill>
              </a:rPr>
              <a:t>返回“安全”结束</a:t>
            </a:r>
          </a:p>
        </p:txBody>
      </p:sp>
      <p:cxnSp>
        <p:nvCxnSpPr>
          <p:cNvPr id="79" name="直接箭头连接符 78">
            <a:extLst>
              <a:ext uri="{FF2B5EF4-FFF2-40B4-BE49-F238E27FC236}">
                <a16:creationId xmlns:a16="http://schemas.microsoft.com/office/drawing/2014/main" id="{BDECB4E5-644F-4C51-A404-3CEDE0204140}"/>
              </a:ext>
            </a:extLst>
          </p:cNvPr>
          <p:cNvCxnSpPr>
            <a:cxnSpLocks/>
            <a:stCxn id="62" idx="2"/>
            <a:endCxn id="49" idx="0"/>
          </p:cNvCxnSpPr>
          <p:nvPr/>
        </p:nvCxnSpPr>
        <p:spPr>
          <a:xfrm>
            <a:off x="5628905" y="1173852"/>
            <a:ext cx="0" cy="61610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5" name="直接箭头连接符 84">
            <a:extLst>
              <a:ext uri="{FF2B5EF4-FFF2-40B4-BE49-F238E27FC236}">
                <a16:creationId xmlns:a16="http://schemas.microsoft.com/office/drawing/2014/main" id="{16F1345A-3D90-4827-A50D-1071C8AB498C}"/>
              </a:ext>
            </a:extLst>
          </p:cNvPr>
          <p:cNvCxnSpPr>
            <a:cxnSpLocks/>
            <a:stCxn id="54" idx="2"/>
            <a:endCxn id="78" idx="0"/>
          </p:cNvCxnSpPr>
          <p:nvPr/>
        </p:nvCxnSpPr>
        <p:spPr>
          <a:xfrm>
            <a:off x="5628904" y="4042885"/>
            <a:ext cx="1" cy="37173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9" name="直接箭头连接符 88">
            <a:extLst>
              <a:ext uri="{FF2B5EF4-FFF2-40B4-BE49-F238E27FC236}">
                <a16:creationId xmlns:a16="http://schemas.microsoft.com/office/drawing/2014/main" id="{2722F405-8AA5-4FBE-B931-05388B7B9D66}"/>
              </a:ext>
            </a:extLst>
          </p:cNvPr>
          <p:cNvCxnSpPr>
            <a:cxnSpLocks/>
            <a:stCxn id="54" idx="3"/>
            <a:endCxn id="67" idx="1"/>
          </p:cNvCxnSpPr>
          <p:nvPr/>
        </p:nvCxnSpPr>
        <p:spPr>
          <a:xfrm flipV="1">
            <a:off x="7576080" y="3428999"/>
            <a:ext cx="1214320" cy="1094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99" name="连接符: 肘形 98">
            <a:extLst>
              <a:ext uri="{FF2B5EF4-FFF2-40B4-BE49-F238E27FC236}">
                <a16:creationId xmlns:a16="http://schemas.microsoft.com/office/drawing/2014/main" id="{3004A2A0-9EF7-4C9C-BC24-EC1E9566143D}"/>
              </a:ext>
            </a:extLst>
          </p:cNvPr>
          <p:cNvCxnSpPr>
            <a:cxnSpLocks/>
            <a:stCxn id="78" idx="3"/>
            <a:endCxn id="80" idx="0"/>
          </p:cNvCxnSpPr>
          <p:nvPr/>
        </p:nvCxnSpPr>
        <p:spPr>
          <a:xfrm>
            <a:off x="7576081" y="5017566"/>
            <a:ext cx="1698295" cy="1175323"/>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105" name="文本框 104">
            <a:extLst>
              <a:ext uri="{FF2B5EF4-FFF2-40B4-BE49-F238E27FC236}">
                <a16:creationId xmlns:a16="http://schemas.microsoft.com/office/drawing/2014/main" id="{567E76BC-F98F-4FC6-ACF8-A6AC78DBE1C0}"/>
              </a:ext>
            </a:extLst>
          </p:cNvPr>
          <p:cNvSpPr txBox="1"/>
          <p:nvPr/>
        </p:nvSpPr>
        <p:spPr>
          <a:xfrm>
            <a:off x="7868730" y="2936476"/>
            <a:ext cx="314510" cy="574901"/>
          </a:xfrm>
          <a:prstGeom prst="rect">
            <a:avLst/>
          </a:prstGeom>
          <a:noFill/>
        </p:spPr>
        <p:txBody>
          <a:bodyPr wrap="square" rtlCol="0">
            <a:spAutoFit/>
          </a:bodyPr>
          <a:lstStyle/>
          <a:p>
            <a:pPr algn="l">
              <a:lnSpc>
                <a:spcPct val="150000"/>
              </a:lnSpc>
            </a:pPr>
            <a:r>
              <a:rPr lang="en-US" altLang="zh-CN" sz="2400" b="1" dirty="0"/>
              <a:t>T</a:t>
            </a:r>
            <a:endParaRPr lang="zh-CN" altLang="en-US" sz="2400" b="1" dirty="0"/>
          </a:p>
        </p:txBody>
      </p:sp>
      <p:sp>
        <p:nvSpPr>
          <p:cNvPr id="107" name="文本框 106">
            <a:extLst>
              <a:ext uri="{FF2B5EF4-FFF2-40B4-BE49-F238E27FC236}">
                <a16:creationId xmlns:a16="http://schemas.microsoft.com/office/drawing/2014/main" id="{0FC4BAB8-B3D0-4C27-B7A3-66B753197F92}"/>
              </a:ext>
            </a:extLst>
          </p:cNvPr>
          <p:cNvSpPr txBox="1"/>
          <p:nvPr/>
        </p:nvSpPr>
        <p:spPr>
          <a:xfrm>
            <a:off x="8025985" y="4442665"/>
            <a:ext cx="314510" cy="574901"/>
          </a:xfrm>
          <a:prstGeom prst="rect">
            <a:avLst/>
          </a:prstGeom>
          <a:noFill/>
        </p:spPr>
        <p:txBody>
          <a:bodyPr wrap="square" rtlCol="0">
            <a:spAutoFit/>
          </a:bodyPr>
          <a:lstStyle/>
          <a:p>
            <a:pPr algn="l">
              <a:lnSpc>
                <a:spcPct val="150000"/>
              </a:lnSpc>
            </a:pPr>
            <a:r>
              <a:rPr lang="en-US" altLang="zh-CN" sz="2400" b="1" dirty="0"/>
              <a:t>F</a:t>
            </a:r>
            <a:endParaRPr lang="zh-CN" altLang="en-US" sz="2400" b="1" dirty="0"/>
          </a:p>
        </p:txBody>
      </p:sp>
      <p:sp>
        <p:nvSpPr>
          <p:cNvPr id="41" name="流程图: 过程 40">
            <a:extLst>
              <a:ext uri="{FF2B5EF4-FFF2-40B4-BE49-F238E27FC236}">
                <a16:creationId xmlns:a16="http://schemas.microsoft.com/office/drawing/2014/main" id="{11BEBA93-089C-4B84-A040-F2B0C72AE14C}"/>
              </a:ext>
            </a:extLst>
          </p:cNvPr>
          <p:cNvSpPr/>
          <p:nvPr/>
        </p:nvSpPr>
        <p:spPr>
          <a:xfrm>
            <a:off x="197890" y="3223926"/>
            <a:ext cx="2821649" cy="1047215"/>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1"/>
                </a:solidFill>
              </a:rPr>
              <a:t>长度为</a:t>
            </a:r>
            <a:r>
              <a:rPr lang="en-US" altLang="zh-CN" sz="2000" b="1" dirty="0">
                <a:solidFill>
                  <a:schemeClr val="tx1"/>
                </a:solidFill>
              </a:rPr>
              <a:t>m</a:t>
            </a:r>
            <a:r>
              <a:rPr lang="zh-CN" altLang="en-US" sz="2000" b="1" dirty="0">
                <a:solidFill>
                  <a:schemeClr val="tx1"/>
                </a:solidFill>
              </a:rPr>
              <a:t>的向量</a:t>
            </a:r>
            <a:r>
              <a:rPr lang="en-US" altLang="zh-CN" sz="2000" b="1" dirty="0">
                <a:solidFill>
                  <a:schemeClr val="tx1"/>
                </a:solidFill>
              </a:rPr>
              <a:t>Work</a:t>
            </a:r>
          </a:p>
          <a:p>
            <a:pPr algn="ctr"/>
            <a:r>
              <a:rPr lang="zh-CN" altLang="en-US" sz="2000" b="1" dirty="0">
                <a:solidFill>
                  <a:schemeClr val="tx1"/>
                </a:solidFill>
              </a:rPr>
              <a:t>长度为</a:t>
            </a:r>
            <a:r>
              <a:rPr lang="en-US" altLang="zh-CN" sz="2000" b="1" dirty="0">
                <a:solidFill>
                  <a:schemeClr val="tx1"/>
                </a:solidFill>
              </a:rPr>
              <a:t>n</a:t>
            </a:r>
            <a:r>
              <a:rPr lang="zh-CN" altLang="en-US" sz="2000" b="1" dirty="0">
                <a:solidFill>
                  <a:schemeClr val="tx1"/>
                </a:solidFill>
              </a:rPr>
              <a:t>的向量</a:t>
            </a:r>
            <a:r>
              <a:rPr lang="en-US" altLang="zh-CN" sz="2000" b="1" dirty="0">
                <a:solidFill>
                  <a:schemeClr val="tx1"/>
                </a:solidFill>
              </a:rPr>
              <a:t>Finish</a:t>
            </a:r>
            <a:endParaRPr lang="zh-CN" altLang="en-US" sz="2000" b="1" dirty="0">
              <a:solidFill>
                <a:schemeClr val="tx1"/>
              </a:solidFill>
            </a:endParaRPr>
          </a:p>
        </p:txBody>
      </p:sp>
      <p:sp>
        <p:nvSpPr>
          <p:cNvPr id="49" name="流程图: 过程 48">
            <a:extLst>
              <a:ext uri="{FF2B5EF4-FFF2-40B4-BE49-F238E27FC236}">
                <a16:creationId xmlns:a16="http://schemas.microsoft.com/office/drawing/2014/main" id="{1DF97BBA-03FB-44C0-9BC3-1AEA357AEEA8}"/>
              </a:ext>
            </a:extLst>
          </p:cNvPr>
          <p:cNvSpPr/>
          <p:nvPr/>
        </p:nvSpPr>
        <p:spPr>
          <a:xfrm>
            <a:off x="4218080" y="1789956"/>
            <a:ext cx="2821649" cy="663363"/>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Wk</a:t>
            </a:r>
            <a:r>
              <a:rPr lang="en-US" altLang="zh-CN" sz="2000" b="1" dirty="0">
                <a:solidFill>
                  <a:schemeClr val="tx1"/>
                </a:solidFill>
              </a:rPr>
              <a:t> = </a:t>
            </a:r>
            <a:r>
              <a:rPr lang="en-US" altLang="zh-CN" sz="2000" b="1" dirty="0" err="1">
                <a:solidFill>
                  <a:schemeClr val="tx1"/>
                </a:solidFill>
              </a:rPr>
              <a:t>Avb</a:t>
            </a:r>
            <a:endParaRPr lang="en-US" altLang="zh-CN" sz="2000" b="1" dirty="0">
              <a:solidFill>
                <a:schemeClr val="tx1"/>
              </a:solidFill>
            </a:endParaRPr>
          </a:p>
          <a:p>
            <a:pPr algn="ctr"/>
            <a:r>
              <a:rPr lang="en-US" altLang="zh-CN" sz="2000" b="1" dirty="0" err="1">
                <a:solidFill>
                  <a:schemeClr val="tx1"/>
                </a:solidFill>
              </a:rPr>
              <a:t>Fns</a:t>
            </a:r>
            <a:r>
              <a:rPr lang="en-US" altLang="zh-CN" sz="2000" b="1" dirty="0">
                <a:solidFill>
                  <a:schemeClr val="tx1"/>
                </a:solidFill>
              </a:rPr>
              <a:t> = False</a:t>
            </a:r>
          </a:p>
        </p:txBody>
      </p:sp>
      <p:sp>
        <p:nvSpPr>
          <p:cNvPr id="54" name="流程图: 决策 53">
            <a:extLst>
              <a:ext uri="{FF2B5EF4-FFF2-40B4-BE49-F238E27FC236}">
                <a16:creationId xmlns:a16="http://schemas.microsoft.com/office/drawing/2014/main" id="{0AB1B231-2DFF-422C-9D15-7833AD7023D6}"/>
              </a:ext>
            </a:extLst>
          </p:cNvPr>
          <p:cNvSpPr/>
          <p:nvPr/>
        </p:nvSpPr>
        <p:spPr>
          <a:xfrm>
            <a:off x="3681727" y="2836998"/>
            <a:ext cx="3894353" cy="1205887"/>
          </a:xfrm>
          <a:prstGeom prst="flowChartDecision">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Fns</a:t>
            </a:r>
            <a:r>
              <a:rPr lang="en-US" altLang="zh-CN" sz="2000" b="1" dirty="0">
                <a:solidFill>
                  <a:schemeClr val="tx1"/>
                </a:solidFill>
              </a:rPr>
              <a:t>[</a:t>
            </a:r>
            <a:r>
              <a:rPr lang="en-US" altLang="zh-CN" sz="2000" b="1" dirty="0" err="1">
                <a:solidFill>
                  <a:schemeClr val="tx1"/>
                </a:solidFill>
              </a:rPr>
              <a:t>i</a:t>
            </a:r>
            <a:r>
              <a:rPr lang="en-US" altLang="zh-CN" sz="2000" b="1" dirty="0">
                <a:solidFill>
                  <a:schemeClr val="tx1"/>
                </a:solidFill>
              </a:rPr>
              <a:t>] == false</a:t>
            </a:r>
          </a:p>
          <a:p>
            <a:pPr algn="ctr"/>
            <a:r>
              <a:rPr lang="en-US" altLang="zh-CN" sz="2000" b="1" dirty="0">
                <a:solidFill>
                  <a:schemeClr val="tx1"/>
                </a:solidFill>
              </a:rPr>
              <a:t>&amp;&amp;Nd[</a:t>
            </a:r>
            <a:r>
              <a:rPr lang="en-US" altLang="zh-CN" sz="2000" b="1" dirty="0" err="1">
                <a:solidFill>
                  <a:schemeClr val="tx1"/>
                </a:solidFill>
              </a:rPr>
              <a:t>i</a:t>
            </a:r>
            <a:r>
              <a:rPr lang="en-US" altLang="zh-CN" sz="2000" b="1" dirty="0">
                <a:solidFill>
                  <a:schemeClr val="tx1"/>
                </a:solidFill>
              </a:rPr>
              <a:t>] </a:t>
            </a:r>
            <a:r>
              <a:rPr lang="zh-CN" altLang="en-US" sz="2000" b="1" dirty="0">
                <a:solidFill>
                  <a:schemeClr val="tx1"/>
                </a:solidFill>
              </a:rPr>
              <a:t>≤ </a:t>
            </a:r>
            <a:r>
              <a:rPr lang="en-US" altLang="zh-CN" sz="2000" b="1" dirty="0" err="1">
                <a:solidFill>
                  <a:schemeClr val="tx1"/>
                </a:solidFill>
              </a:rPr>
              <a:t>Wk</a:t>
            </a:r>
            <a:endParaRPr lang="zh-CN" altLang="en-US" sz="2000" b="1" dirty="0">
              <a:solidFill>
                <a:schemeClr val="tx1"/>
              </a:solidFill>
            </a:endParaRPr>
          </a:p>
        </p:txBody>
      </p:sp>
      <p:cxnSp>
        <p:nvCxnSpPr>
          <p:cNvPr id="55" name="直接箭头连接符 54">
            <a:extLst>
              <a:ext uri="{FF2B5EF4-FFF2-40B4-BE49-F238E27FC236}">
                <a16:creationId xmlns:a16="http://schemas.microsoft.com/office/drawing/2014/main" id="{71EAB0AD-ED97-4DEC-94E3-CE0924F9556E}"/>
              </a:ext>
            </a:extLst>
          </p:cNvPr>
          <p:cNvCxnSpPr>
            <a:cxnSpLocks/>
            <a:stCxn id="49" idx="2"/>
            <a:endCxn id="54" idx="0"/>
          </p:cNvCxnSpPr>
          <p:nvPr/>
        </p:nvCxnSpPr>
        <p:spPr>
          <a:xfrm flipH="1">
            <a:off x="5628904" y="2453319"/>
            <a:ext cx="1" cy="38367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7" name="流程图: 过程 66">
            <a:extLst>
              <a:ext uri="{FF2B5EF4-FFF2-40B4-BE49-F238E27FC236}">
                <a16:creationId xmlns:a16="http://schemas.microsoft.com/office/drawing/2014/main" id="{437C8AE4-9DDB-4467-8343-C18DF1FE4A1B}"/>
              </a:ext>
            </a:extLst>
          </p:cNvPr>
          <p:cNvSpPr/>
          <p:nvPr/>
        </p:nvSpPr>
        <p:spPr>
          <a:xfrm>
            <a:off x="8790400" y="3067537"/>
            <a:ext cx="2821649" cy="722923"/>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Fns</a:t>
            </a:r>
            <a:r>
              <a:rPr lang="en-US" altLang="zh-CN" sz="2000" b="1" dirty="0">
                <a:solidFill>
                  <a:schemeClr val="tx1"/>
                </a:solidFill>
              </a:rPr>
              <a:t>[</a:t>
            </a:r>
            <a:r>
              <a:rPr lang="en-US" altLang="zh-CN" sz="2000" b="1" dirty="0" err="1">
                <a:solidFill>
                  <a:schemeClr val="tx1"/>
                </a:solidFill>
              </a:rPr>
              <a:t>i</a:t>
            </a:r>
            <a:r>
              <a:rPr lang="en-US" altLang="zh-CN" sz="2000" b="1" dirty="0">
                <a:solidFill>
                  <a:schemeClr val="tx1"/>
                </a:solidFill>
              </a:rPr>
              <a:t>] = true</a:t>
            </a:r>
          </a:p>
          <a:p>
            <a:pPr algn="ctr"/>
            <a:r>
              <a:rPr lang="en-US" altLang="zh-CN" sz="2000" b="1" dirty="0" err="1">
                <a:solidFill>
                  <a:schemeClr val="tx1"/>
                </a:solidFill>
              </a:rPr>
              <a:t>Wk</a:t>
            </a:r>
            <a:r>
              <a:rPr lang="en-US" altLang="zh-CN" sz="2000" b="1" dirty="0">
                <a:solidFill>
                  <a:schemeClr val="tx1"/>
                </a:solidFill>
              </a:rPr>
              <a:t> += </a:t>
            </a:r>
            <a:r>
              <a:rPr lang="en-US" altLang="zh-CN" sz="2000" b="1" dirty="0" err="1">
                <a:solidFill>
                  <a:schemeClr val="tx1"/>
                </a:solidFill>
              </a:rPr>
              <a:t>Alci</a:t>
            </a:r>
            <a:endParaRPr lang="zh-CN" altLang="en-US" sz="2000" b="1" dirty="0">
              <a:solidFill>
                <a:schemeClr val="tx1"/>
              </a:solidFill>
            </a:endParaRPr>
          </a:p>
        </p:txBody>
      </p:sp>
      <p:cxnSp>
        <p:nvCxnSpPr>
          <p:cNvPr id="30" name="连接符: 肘形 29">
            <a:extLst>
              <a:ext uri="{FF2B5EF4-FFF2-40B4-BE49-F238E27FC236}">
                <a16:creationId xmlns:a16="http://schemas.microsoft.com/office/drawing/2014/main" id="{567523CD-BBDD-4EEA-BA36-0232325D9BB8}"/>
              </a:ext>
            </a:extLst>
          </p:cNvPr>
          <p:cNvCxnSpPr>
            <a:cxnSpLocks/>
            <a:stCxn id="67" idx="3"/>
            <a:endCxn id="54" idx="0"/>
          </p:cNvCxnSpPr>
          <p:nvPr/>
        </p:nvCxnSpPr>
        <p:spPr>
          <a:xfrm flipH="1" flipV="1">
            <a:off x="5628904" y="2836998"/>
            <a:ext cx="5983145" cy="592001"/>
          </a:xfrm>
          <a:prstGeom prst="bentConnector4">
            <a:avLst>
              <a:gd name="adj1" fmla="val -3821"/>
              <a:gd name="adj2" fmla="val 138615"/>
            </a:avLst>
          </a:prstGeom>
          <a:ln w="38100">
            <a:tailEnd type="triangle"/>
          </a:ln>
        </p:spPr>
        <p:style>
          <a:lnRef idx="3">
            <a:schemeClr val="dk1"/>
          </a:lnRef>
          <a:fillRef idx="0">
            <a:schemeClr val="dk1"/>
          </a:fillRef>
          <a:effectRef idx="2">
            <a:schemeClr val="dk1"/>
          </a:effectRef>
          <a:fontRef idx="minor">
            <a:schemeClr val="tx1"/>
          </a:fontRef>
        </p:style>
      </p:cxnSp>
      <p:sp>
        <p:nvSpPr>
          <p:cNvPr id="78" name="流程图: 决策 77">
            <a:extLst>
              <a:ext uri="{FF2B5EF4-FFF2-40B4-BE49-F238E27FC236}">
                <a16:creationId xmlns:a16="http://schemas.microsoft.com/office/drawing/2014/main" id="{6027490F-1AC8-4BAA-B01A-85294C38DDC6}"/>
              </a:ext>
            </a:extLst>
          </p:cNvPr>
          <p:cNvSpPr/>
          <p:nvPr/>
        </p:nvSpPr>
        <p:spPr>
          <a:xfrm>
            <a:off x="3681728" y="4414622"/>
            <a:ext cx="3894353" cy="1205887"/>
          </a:xfrm>
          <a:prstGeom prst="flowChartDecision">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1"/>
                </a:solidFill>
              </a:rPr>
              <a:t>对于所有</a:t>
            </a:r>
            <a:r>
              <a:rPr lang="en-US" altLang="zh-CN" sz="2000" b="1" dirty="0" err="1">
                <a:solidFill>
                  <a:schemeClr val="tx1"/>
                </a:solidFill>
              </a:rPr>
              <a:t>i</a:t>
            </a:r>
            <a:endParaRPr lang="en-US" altLang="zh-CN" sz="2000" b="1" dirty="0">
              <a:solidFill>
                <a:schemeClr val="tx1"/>
              </a:solidFill>
            </a:endParaRPr>
          </a:p>
          <a:p>
            <a:pPr algn="ctr"/>
            <a:r>
              <a:rPr lang="en-US" altLang="zh-CN" sz="2000" b="1" dirty="0" err="1">
                <a:solidFill>
                  <a:schemeClr val="tx1"/>
                </a:solidFill>
              </a:rPr>
              <a:t>Fns</a:t>
            </a:r>
            <a:r>
              <a:rPr lang="en-US" altLang="zh-CN" sz="2000" b="1" dirty="0">
                <a:solidFill>
                  <a:schemeClr val="tx1"/>
                </a:solidFill>
              </a:rPr>
              <a:t>[</a:t>
            </a:r>
            <a:r>
              <a:rPr lang="en-US" altLang="zh-CN" sz="2000" b="1" dirty="0" err="1">
                <a:solidFill>
                  <a:schemeClr val="tx1"/>
                </a:solidFill>
              </a:rPr>
              <a:t>i</a:t>
            </a:r>
            <a:r>
              <a:rPr lang="en-US" altLang="zh-CN" sz="2000" b="1" dirty="0">
                <a:solidFill>
                  <a:schemeClr val="tx1"/>
                </a:solidFill>
              </a:rPr>
              <a:t>]==true</a:t>
            </a:r>
            <a:endParaRPr lang="zh-CN" altLang="en-US" sz="2000" b="1" dirty="0">
              <a:solidFill>
                <a:schemeClr val="tx1"/>
              </a:solidFill>
            </a:endParaRPr>
          </a:p>
        </p:txBody>
      </p:sp>
      <p:sp>
        <p:nvSpPr>
          <p:cNvPr id="80" name="流程图: 可选过程 79">
            <a:extLst>
              <a:ext uri="{FF2B5EF4-FFF2-40B4-BE49-F238E27FC236}">
                <a16:creationId xmlns:a16="http://schemas.microsoft.com/office/drawing/2014/main" id="{907D99B3-10FE-4D68-9473-A76088C90BDF}"/>
              </a:ext>
            </a:extLst>
          </p:cNvPr>
          <p:cNvSpPr/>
          <p:nvPr/>
        </p:nvSpPr>
        <p:spPr>
          <a:xfrm>
            <a:off x="7912671" y="6192889"/>
            <a:ext cx="2723409" cy="584775"/>
          </a:xfrm>
          <a:prstGeom prst="flowChartAlternate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b="1" dirty="0">
                <a:solidFill>
                  <a:schemeClr val="tx1"/>
                </a:solidFill>
              </a:rPr>
              <a:t>返回“不安全”结束</a:t>
            </a:r>
          </a:p>
        </p:txBody>
      </p:sp>
      <p:cxnSp>
        <p:nvCxnSpPr>
          <p:cNvPr id="88" name="直接箭头连接符 87">
            <a:extLst>
              <a:ext uri="{FF2B5EF4-FFF2-40B4-BE49-F238E27FC236}">
                <a16:creationId xmlns:a16="http://schemas.microsoft.com/office/drawing/2014/main" id="{62CFC6C9-552D-4CCE-8016-8336A014E86A}"/>
              </a:ext>
            </a:extLst>
          </p:cNvPr>
          <p:cNvCxnSpPr>
            <a:cxnSpLocks/>
            <a:stCxn id="78" idx="2"/>
            <a:endCxn id="76" idx="0"/>
          </p:cNvCxnSpPr>
          <p:nvPr/>
        </p:nvCxnSpPr>
        <p:spPr>
          <a:xfrm>
            <a:off x="5628905" y="5620509"/>
            <a:ext cx="0" cy="58995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2" name="文本框 91">
            <a:extLst>
              <a:ext uri="{FF2B5EF4-FFF2-40B4-BE49-F238E27FC236}">
                <a16:creationId xmlns:a16="http://schemas.microsoft.com/office/drawing/2014/main" id="{6790A8E6-B7C0-4D97-B713-F3484B8A3CA1}"/>
              </a:ext>
            </a:extLst>
          </p:cNvPr>
          <p:cNvSpPr txBox="1"/>
          <p:nvPr/>
        </p:nvSpPr>
        <p:spPr>
          <a:xfrm>
            <a:off x="5179000" y="3941303"/>
            <a:ext cx="314510" cy="574901"/>
          </a:xfrm>
          <a:prstGeom prst="rect">
            <a:avLst/>
          </a:prstGeom>
          <a:noFill/>
        </p:spPr>
        <p:txBody>
          <a:bodyPr wrap="square" rtlCol="0">
            <a:spAutoFit/>
          </a:bodyPr>
          <a:lstStyle/>
          <a:p>
            <a:pPr algn="l">
              <a:lnSpc>
                <a:spcPct val="150000"/>
              </a:lnSpc>
            </a:pPr>
            <a:r>
              <a:rPr lang="en-US" altLang="zh-CN" sz="2400" b="1" dirty="0"/>
              <a:t>F</a:t>
            </a:r>
            <a:endParaRPr lang="zh-CN" altLang="en-US" sz="2400" b="1" dirty="0"/>
          </a:p>
        </p:txBody>
      </p:sp>
      <p:sp>
        <p:nvSpPr>
          <p:cNvPr id="94" name="文本框 93">
            <a:extLst>
              <a:ext uri="{FF2B5EF4-FFF2-40B4-BE49-F238E27FC236}">
                <a16:creationId xmlns:a16="http://schemas.microsoft.com/office/drawing/2014/main" id="{C05B4577-FFA9-4F02-9C88-D1ADD097D805}"/>
              </a:ext>
            </a:extLst>
          </p:cNvPr>
          <p:cNvSpPr txBox="1"/>
          <p:nvPr/>
        </p:nvSpPr>
        <p:spPr>
          <a:xfrm>
            <a:off x="5291813" y="5605227"/>
            <a:ext cx="314510" cy="574901"/>
          </a:xfrm>
          <a:prstGeom prst="rect">
            <a:avLst/>
          </a:prstGeom>
          <a:noFill/>
        </p:spPr>
        <p:txBody>
          <a:bodyPr wrap="square" rtlCol="0">
            <a:spAutoFit/>
          </a:bodyPr>
          <a:lstStyle/>
          <a:p>
            <a:pPr algn="l">
              <a:lnSpc>
                <a:spcPct val="150000"/>
              </a:lnSpc>
            </a:pPr>
            <a:r>
              <a:rPr lang="en-US" altLang="zh-CN" sz="2400" b="1" dirty="0"/>
              <a:t>T</a:t>
            </a:r>
            <a:endParaRPr lang="zh-CN" altLang="en-US" sz="2400" b="1" dirty="0"/>
          </a:p>
        </p:txBody>
      </p:sp>
    </p:spTree>
    <p:extLst>
      <p:ext uri="{BB962C8B-B14F-4D97-AF65-F5344CB8AC3E}">
        <p14:creationId xmlns:p14="http://schemas.microsoft.com/office/powerpoint/2010/main" val="2659038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示例</a:t>
            </a:r>
          </a:p>
        </p:txBody>
      </p:sp>
      <p:sp>
        <p:nvSpPr>
          <p:cNvPr id="8" name="文本框 7">
            <a:extLst>
              <a:ext uri="{FF2B5EF4-FFF2-40B4-BE49-F238E27FC236}">
                <a16:creationId xmlns:a16="http://schemas.microsoft.com/office/drawing/2014/main" id="{64A1FB9B-DC68-4B2C-8949-673A540A0E51}"/>
              </a:ext>
            </a:extLst>
          </p:cNvPr>
          <p:cNvSpPr txBox="1"/>
          <p:nvPr/>
        </p:nvSpPr>
        <p:spPr>
          <a:xfrm>
            <a:off x="944342" y="1653199"/>
            <a:ext cx="10303316" cy="1682897"/>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有</a:t>
            </a:r>
            <a:r>
              <a:rPr lang="en-US" altLang="zh-CN" sz="2400" b="1" dirty="0"/>
              <a:t>4</a:t>
            </a:r>
            <a:r>
              <a:rPr lang="zh-CN" altLang="en-US" sz="2400" b="1" dirty="0"/>
              <a:t>个进程，</a:t>
            </a:r>
            <a:r>
              <a:rPr lang="en-US" altLang="zh-CN" sz="2400" b="1" dirty="0"/>
              <a:t>3</a:t>
            </a:r>
            <a:r>
              <a:rPr lang="zh-CN" altLang="en-US" sz="2400" b="1" dirty="0"/>
              <a:t>种类型的资源，数量分别是</a:t>
            </a:r>
            <a:r>
              <a:rPr lang="en-US" altLang="zh-CN" sz="2400" b="1" dirty="0"/>
              <a:t>9</a:t>
            </a:r>
            <a:r>
              <a:rPr lang="zh-CN" altLang="en-US" sz="2400" b="1" dirty="0"/>
              <a:t>、</a:t>
            </a:r>
            <a:r>
              <a:rPr lang="en-US" altLang="zh-CN" sz="2400" b="1" dirty="0"/>
              <a:t>3</a:t>
            </a:r>
            <a:r>
              <a:rPr lang="zh-CN" altLang="en-US" sz="2400" b="1" dirty="0"/>
              <a:t>、</a:t>
            </a:r>
            <a:r>
              <a:rPr lang="en-US" altLang="zh-CN" sz="2400" b="1" dirty="0"/>
              <a:t>6</a:t>
            </a:r>
            <a:r>
              <a:rPr lang="zh-CN" altLang="en-US" sz="2400" b="1" dirty="0"/>
              <a:t>。</a:t>
            </a:r>
            <a:r>
              <a:rPr lang="en-US" altLang="zh-CN" sz="2400" b="1" dirty="0"/>
              <a:t>T0</a:t>
            </a:r>
            <a:r>
              <a:rPr lang="zh-CN" altLang="en-US" sz="2400" b="1" dirty="0"/>
              <a:t>时刻状态如下</a:t>
            </a:r>
            <a:endParaRPr lang="en-US" altLang="zh-CN" sz="2400" b="1" dirty="0"/>
          </a:p>
          <a:p>
            <a:pPr marL="800089" lvl="1" indent="-342900">
              <a:lnSpc>
                <a:spcPct val="150000"/>
              </a:lnSpc>
              <a:buFont typeface="Wingdings" panose="05000000000000000000" pitchFamily="2" charset="2"/>
              <a:buChar char="Ø"/>
            </a:pPr>
            <a:r>
              <a:rPr lang="en-US" altLang="zh-CN" sz="2400" b="1" dirty="0"/>
              <a:t>T0</a:t>
            </a:r>
            <a:r>
              <a:rPr lang="zh-CN" altLang="en-US" sz="2400" b="1" dirty="0"/>
              <a:t>时刻是否安全？</a:t>
            </a:r>
            <a:endParaRPr lang="en-US" altLang="zh-CN" sz="2400" b="1" dirty="0"/>
          </a:p>
          <a:p>
            <a:pPr marL="800089" lvl="1" indent="-342900">
              <a:lnSpc>
                <a:spcPct val="150000"/>
              </a:lnSpc>
              <a:buFont typeface="Wingdings" panose="05000000000000000000" pitchFamily="2" charset="2"/>
              <a:buChar char="Ø"/>
            </a:pPr>
            <a:r>
              <a:rPr lang="zh-CN" altLang="en-US" sz="2400" b="1" dirty="0"/>
              <a:t>若</a:t>
            </a:r>
            <a:r>
              <a:rPr lang="en-US" altLang="zh-CN" sz="2400" b="1" dirty="0"/>
              <a:t>P1</a:t>
            </a:r>
            <a:r>
              <a:rPr lang="zh-CN" altLang="en-US" sz="2400" b="1" dirty="0"/>
              <a:t>发出请求，</a:t>
            </a:r>
            <a:r>
              <a:rPr lang="en-US" altLang="zh-CN" sz="2400" b="1" dirty="0"/>
              <a:t>Request</a:t>
            </a:r>
            <a:r>
              <a:rPr lang="zh-CN" altLang="en-US" sz="2400" b="1" dirty="0"/>
              <a:t>（</a:t>
            </a:r>
            <a:r>
              <a:rPr lang="en-US" altLang="zh-CN" sz="2400" b="1" dirty="0"/>
              <a:t>1</a:t>
            </a:r>
            <a:r>
              <a:rPr lang="zh-CN" altLang="en-US" sz="2400" b="1" dirty="0"/>
              <a:t>，</a:t>
            </a:r>
            <a:r>
              <a:rPr lang="en-US" altLang="zh-CN" sz="2400" b="1" dirty="0"/>
              <a:t>0</a:t>
            </a:r>
            <a:r>
              <a:rPr lang="zh-CN" altLang="en-US" sz="2400" b="1" dirty="0"/>
              <a:t>，</a:t>
            </a:r>
            <a:r>
              <a:rPr lang="en-US" altLang="zh-CN" sz="2400" b="1" dirty="0"/>
              <a:t>1</a:t>
            </a:r>
            <a:r>
              <a:rPr lang="zh-CN" altLang="en-US" sz="2400" b="1" dirty="0"/>
              <a:t>），系统能否分配给它</a:t>
            </a:r>
            <a:endParaRPr lang="en-US" altLang="zh-CN" sz="2400" b="1" dirty="0"/>
          </a:p>
        </p:txBody>
      </p:sp>
      <p:grpSp>
        <p:nvGrpSpPr>
          <p:cNvPr id="67" name="组合 66">
            <a:extLst>
              <a:ext uri="{FF2B5EF4-FFF2-40B4-BE49-F238E27FC236}">
                <a16:creationId xmlns:a16="http://schemas.microsoft.com/office/drawing/2014/main" id="{F622353D-2F00-4EE1-B316-4220CBF2C8CF}"/>
              </a:ext>
            </a:extLst>
          </p:cNvPr>
          <p:cNvGrpSpPr/>
          <p:nvPr/>
        </p:nvGrpSpPr>
        <p:grpSpPr>
          <a:xfrm>
            <a:off x="2554815" y="3588707"/>
            <a:ext cx="7082369" cy="2923875"/>
            <a:chOff x="2459498" y="3588707"/>
            <a:chExt cx="7082369" cy="2923875"/>
          </a:xfrm>
        </p:grpSpPr>
        <p:grpSp>
          <p:nvGrpSpPr>
            <p:cNvPr id="25" name="组合 24">
              <a:extLst>
                <a:ext uri="{FF2B5EF4-FFF2-40B4-BE49-F238E27FC236}">
                  <a16:creationId xmlns:a16="http://schemas.microsoft.com/office/drawing/2014/main" id="{1083813A-BC5E-4590-88BF-3D1DDE028FD7}"/>
                </a:ext>
              </a:extLst>
            </p:cNvPr>
            <p:cNvGrpSpPr/>
            <p:nvPr/>
          </p:nvGrpSpPr>
          <p:grpSpPr>
            <a:xfrm>
              <a:off x="3471267" y="3588707"/>
              <a:ext cx="3035300"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grpSp>
          <p:nvGrpSpPr>
            <p:cNvPr id="26" name="组合 25">
              <a:extLst>
                <a:ext uri="{FF2B5EF4-FFF2-40B4-BE49-F238E27FC236}">
                  <a16:creationId xmlns:a16="http://schemas.microsoft.com/office/drawing/2014/main" id="{072CD16D-529B-4A60-A4A6-644393472F58}"/>
                </a:ext>
              </a:extLst>
            </p:cNvPr>
            <p:cNvGrpSpPr/>
            <p:nvPr/>
          </p:nvGrpSpPr>
          <p:grpSpPr>
            <a:xfrm>
              <a:off x="6506567" y="3588707"/>
              <a:ext cx="3035300" cy="2923875"/>
              <a:chOff x="711200" y="3326825"/>
              <a:chExt cx="3771900" cy="2923875"/>
            </a:xfrm>
          </p:grpSpPr>
          <p:sp>
            <p:nvSpPr>
              <p:cNvPr id="27" name="矩形 26">
                <a:extLst>
                  <a:ext uri="{FF2B5EF4-FFF2-40B4-BE49-F238E27FC236}">
                    <a16:creationId xmlns:a16="http://schemas.microsoft.com/office/drawing/2014/main" id="{70E063E6-044C-4CEE-BA68-8F444D5E4D5C}"/>
                  </a:ext>
                </a:extLst>
              </p:cNvPr>
              <p:cNvSpPr/>
              <p:nvPr/>
            </p:nvSpPr>
            <p:spPr>
              <a:xfrm>
                <a:off x="7112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28" name="矩形 27">
                <a:extLst>
                  <a:ext uri="{FF2B5EF4-FFF2-40B4-BE49-F238E27FC236}">
                    <a16:creationId xmlns:a16="http://schemas.microsoft.com/office/drawing/2014/main" id="{A0CEFBEA-1694-4F39-90BD-6F4E2D13301F}"/>
                  </a:ext>
                </a:extLst>
              </p:cNvPr>
              <p:cNvSpPr/>
              <p:nvPr/>
            </p:nvSpPr>
            <p:spPr>
              <a:xfrm>
                <a:off x="7112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5</a:t>
                </a:r>
                <a:endParaRPr lang="zh-CN" altLang="en-US" sz="2000" b="1" dirty="0"/>
              </a:p>
            </p:txBody>
          </p:sp>
          <p:sp>
            <p:nvSpPr>
              <p:cNvPr id="29" name="矩形 28">
                <a:extLst>
                  <a:ext uri="{FF2B5EF4-FFF2-40B4-BE49-F238E27FC236}">
                    <a16:creationId xmlns:a16="http://schemas.microsoft.com/office/drawing/2014/main" id="{140265B3-4C9D-42A1-B20B-3630EA2F5B08}"/>
                  </a:ext>
                </a:extLst>
              </p:cNvPr>
              <p:cNvSpPr/>
              <p:nvPr/>
            </p:nvSpPr>
            <p:spPr>
              <a:xfrm>
                <a:off x="7112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0" name="矩形 29">
                <a:extLst>
                  <a:ext uri="{FF2B5EF4-FFF2-40B4-BE49-F238E27FC236}">
                    <a16:creationId xmlns:a16="http://schemas.microsoft.com/office/drawing/2014/main" id="{58BF0128-C073-4C44-9F6F-B0190701DF84}"/>
                  </a:ext>
                </a:extLst>
              </p:cNvPr>
              <p:cNvSpPr/>
              <p:nvPr/>
            </p:nvSpPr>
            <p:spPr>
              <a:xfrm>
                <a:off x="7112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1" name="矩形 30">
                <a:extLst>
                  <a:ext uri="{FF2B5EF4-FFF2-40B4-BE49-F238E27FC236}">
                    <a16:creationId xmlns:a16="http://schemas.microsoft.com/office/drawing/2014/main" id="{0B5CB113-D799-4618-B8BD-0EC098E297C9}"/>
                  </a:ext>
                </a:extLst>
              </p:cNvPr>
              <p:cNvSpPr/>
              <p:nvPr/>
            </p:nvSpPr>
            <p:spPr>
              <a:xfrm>
                <a:off x="19685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2" name="矩形 31">
                <a:extLst>
                  <a:ext uri="{FF2B5EF4-FFF2-40B4-BE49-F238E27FC236}">
                    <a16:creationId xmlns:a16="http://schemas.microsoft.com/office/drawing/2014/main" id="{864570CE-529A-4CEB-8CB6-29E485CA2D2B}"/>
                  </a:ext>
                </a:extLst>
              </p:cNvPr>
              <p:cNvSpPr/>
              <p:nvPr/>
            </p:nvSpPr>
            <p:spPr>
              <a:xfrm>
                <a:off x="19685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3" name="矩形 32">
                <a:extLst>
                  <a:ext uri="{FF2B5EF4-FFF2-40B4-BE49-F238E27FC236}">
                    <a16:creationId xmlns:a16="http://schemas.microsoft.com/office/drawing/2014/main" id="{2C1D76FD-94BF-45CB-91EA-8B16DF3DAD13}"/>
                  </a:ext>
                </a:extLst>
              </p:cNvPr>
              <p:cNvSpPr/>
              <p:nvPr/>
            </p:nvSpPr>
            <p:spPr>
              <a:xfrm>
                <a:off x="19685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4" name="矩形 33">
                <a:extLst>
                  <a:ext uri="{FF2B5EF4-FFF2-40B4-BE49-F238E27FC236}">
                    <a16:creationId xmlns:a16="http://schemas.microsoft.com/office/drawing/2014/main" id="{4513CC06-53F4-4ABE-9F81-5EC5359A8F99}"/>
                  </a:ext>
                </a:extLst>
              </p:cNvPr>
              <p:cNvSpPr/>
              <p:nvPr/>
            </p:nvSpPr>
            <p:spPr>
              <a:xfrm>
                <a:off x="19685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5" name="矩形 34">
                <a:extLst>
                  <a:ext uri="{FF2B5EF4-FFF2-40B4-BE49-F238E27FC236}">
                    <a16:creationId xmlns:a16="http://schemas.microsoft.com/office/drawing/2014/main" id="{2C2F61C0-34D8-4893-8FD6-673FC38BB581}"/>
                  </a:ext>
                </a:extLst>
              </p:cNvPr>
              <p:cNvSpPr/>
              <p:nvPr/>
            </p:nvSpPr>
            <p:spPr>
              <a:xfrm>
                <a:off x="32258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6" name="矩形 35">
                <a:extLst>
                  <a:ext uri="{FF2B5EF4-FFF2-40B4-BE49-F238E27FC236}">
                    <a16:creationId xmlns:a16="http://schemas.microsoft.com/office/drawing/2014/main" id="{8167DCB3-4E87-44B7-857E-12C96BE68BEB}"/>
                  </a:ext>
                </a:extLst>
              </p:cNvPr>
              <p:cNvSpPr/>
              <p:nvPr/>
            </p:nvSpPr>
            <p:spPr>
              <a:xfrm>
                <a:off x="32258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7" name="矩形 36">
                <a:extLst>
                  <a:ext uri="{FF2B5EF4-FFF2-40B4-BE49-F238E27FC236}">
                    <a16:creationId xmlns:a16="http://schemas.microsoft.com/office/drawing/2014/main" id="{A95886D8-9A75-448F-B916-E1CAAF193FC0}"/>
                  </a:ext>
                </a:extLst>
              </p:cNvPr>
              <p:cNvSpPr/>
              <p:nvPr/>
            </p:nvSpPr>
            <p:spPr>
              <a:xfrm>
                <a:off x="32258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8" name="矩形 37">
                <a:extLst>
                  <a:ext uri="{FF2B5EF4-FFF2-40B4-BE49-F238E27FC236}">
                    <a16:creationId xmlns:a16="http://schemas.microsoft.com/office/drawing/2014/main" id="{FF75DB7B-439B-4839-AB5B-A71750E28CB4}"/>
                  </a:ext>
                </a:extLst>
              </p:cNvPr>
              <p:cNvSpPr/>
              <p:nvPr/>
            </p:nvSpPr>
            <p:spPr>
              <a:xfrm>
                <a:off x="32258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9" name="矩形 38">
                <a:extLst>
                  <a:ext uri="{FF2B5EF4-FFF2-40B4-BE49-F238E27FC236}">
                    <a16:creationId xmlns:a16="http://schemas.microsoft.com/office/drawing/2014/main" id="{93337BDC-E8B7-4697-B5E0-430AD462AFC7}"/>
                  </a:ext>
                </a:extLst>
              </p:cNvPr>
              <p:cNvSpPr/>
              <p:nvPr/>
            </p:nvSpPr>
            <p:spPr>
              <a:xfrm>
                <a:off x="711200" y="3326825"/>
                <a:ext cx="37719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Allocation</a:t>
                </a:r>
                <a:endParaRPr lang="zh-CN" altLang="en-US" sz="2000" b="1" dirty="0"/>
              </a:p>
            </p:txBody>
          </p:sp>
        </p:grpSp>
        <p:grpSp>
          <p:nvGrpSpPr>
            <p:cNvPr id="56" name="组合 55">
              <a:extLst>
                <a:ext uri="{FF2B5EF4-FFF2-40B4-BE49-F238E27FC236}">
                  <a16:creationId xmlns:a16="http://schemas.microsoft.com/office/drawing/2014/main" id="{7885030E-B093-4033-B8C8-608B5F60A7FB}"/>
                </a:ext>
              </a:extLst>
            </p:cNvPr>
            <p:cNvGrpSpPr/>
            <p:nvPr/>
          </p:nvGrpSpPr>
          <p:grpSpPr>
            <a:xfrm>
              <a:off x="2459498" y="3588707"/>
              <a:ext cx="1011768" cy="2923875"/>
              <a:chOff x="674357" y="3849964"/>
              <a:chExt cx="1011768" cy="2923875"/>
            </a:xfrm>
          </p:grpSpPr>
          <p:sp>
            <p:nvSpPr>
              <p:cNvPr id="57" name="矩形 56">
                <a:extLst>
                  <a:ext uri="{FF2B5EF4-FFF2-40B4-BE49-F238E27FC236}">
                    <a16:creationId xmlns:a16="http://schemas.microsoft.com/office/drawing/2014/main" id="{A3F8B1E2-3620-4C8A-9DB5-E6A2345342CB}"/>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8" name="矩形 57">
                <a:extLst>
                  <a:ext uri="{FF2B5EF4-FFF2-40B4-BE49-F238E27FC236}">
                    <a16:creationId xmlns:a16="http://schemas.microsoft.com/office/drawing/2014/main" id="{D9886F4B-63A3-4818-8E21-B5A284869891}"/>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9" name="矩形 58">
                <a:extLst>
                  <a:ext uri="{FF2B5EF4-FFF2-40B4-BE49-F238E27FC236}">
                    <a16:creationId xmlns:a16="http://schemas.microsoft.com/office/drawing/2014/main" id="{400AB8DF-F9C4-4BB0-AA06-03BDA21953CE}"/>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0" name="矩形 59">
                <a:extLst>
                  <a:ext uri="{FF2B5EF4-FFF2-40B4-BE49-F238E27FC236}">
                    <a16:creationId xmlns:a16="http://schemas.microsoft.com/office/drawing/2014/main" id="{C659D9FA-1F9C-4E10-8082-636C4B63CA3A}"/>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1" name="矩形 60">
                <a:extLst>
                  <a:ext uri="{FF2B5EF4-FFF2-40B4-BE49-F238E27FC236}">
                    <a16:creationId xmlns:a16="http://schemas.microsoft.com/office/drawing/2014/main" id="{66C8825F-4158-4A71-BDDE-1D81CB478BA5}"/>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grpSp>
    </p:spTree>
    <p:extLst>
      <p:ext uri="{BB962C8B-B14F-4D97-AF65-F5344CB8AC3E}">
        <p14:creationId xmlns:p14="http://schemas.microsoft.com/office/powerpoint/2010/main" val="3687655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示例</a:t>
            </a:r>
          </a:p>
        </p:txBody>
      </p:sp>
      <p:grpSp>
        <p:nvGrpSpPr>
          <p:cNvPr id="25" name="组合 24">
            <a:extLst>
              <a:ext uri="{FF2B5EF4-FFF2-40B4-BE49-F238E27FC236}">
                <a16:creationId xmlns:a16="http://schemas.microsoft.com/office/drawing/2014/main" id="{1083813A-BC5E-4590-88BF-3D1DDE028FD7}"/>
              </a:ext>
            </a:extLst>
          </p:cNvPr>
          <p:cNvGrpSpPr/>
          <p:nvPr/>
        </p:nvGrpSpPr>
        <p:grpSpPr>
          <a:xfrm>
            <a:off x="1851463" y="1678264"/>
            <a:ext cx="1907737"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grpSp>
        <p:nvGrpSpPr>
          <p:cNvPr id="26" name="组合 25">
            <a:extLst>
              <a:ext uri="{FF2B5EF4-FFF2-40B4-BE49-F238E27FC236}">
                <a16:creationId xmlns:a16="http://schemas.microsoft.com/office/drawing/2014/main" id="{072CD16D-529B-4A60-A4A6-644393472F58}"/>
              </a:ext>
            </a:extLst>
          </p:cNvPr>
          <p:cNvGrpSpPr/>
          <p:nvPr/>
        </p:nvGrpSpPr>
        <p:grpSpPr>
          <a:xfrm>
            <a:off x="3759199" y="1678264"/>
            <a:ext cx="1907737" cy="2923875"/>
            <a:chOff x="711200" y="3326825"/>
            <a:chExt cx="3771900" cy="2923875"/>
          </a:xfrm>
        </p:grpSpPr>
        <p:sp>
          <p:nvSpPr>
            <p:cNvPr id="27" name="矩形 26">
              <a:extLst>
                <a:ext uri="{FF2B5EF4-FFF2-40B4-BE49-F238E27FC236}">
                  <a16:creationId xmlns:a16="http://schemas.microsoft.com/office/drawing/2014/main" id="{70E063E6-044C-4CEE-BA68-8F444D5E4D5C}"/>
                </a:ext>
              </a:extLst>
            </p:cNvPr>
            <p:cNvSpPr/>
            <p:nvPr/>
          </p:nvSpPr>
          <p:spPr>
            <a:xfrm>
              <a:off x="7112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28" name="矩形 27">
              <a:extLst>
                <a:ext uri="{FF2B5EF4-FFF2-40B4-BE49-F238E27FC236}">
                  <a16:creationId xmlns:a16="http://schemas.microsoft.com/office/drawing/2014/main" id="{A0CEFBEA-1694-4F39-90BD-6F4E2D13301F}"/>
                </a:ext>
              </a:extLst>
            </p:cNvPr>
            <p:cNvSpPr/>
            <p:nvPr/>
          </p:nvSpPr>
          <p:spPr>
            <a:xfrm>
              <a:off x="7112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5</a:t>
              </a:r>
              <a:endParaRPr lang="zh-CN" altLang="en-US" sz="2000" b="1" dirty="0"/>
            </a:p>
          </p:txBody>
        </p:sp>
        <p:sp>
          <p:nvSpPr>
            <p:cNvPr id="29" name="矩形 28">
              <a:extLst>
                <a:ext uri="{FF2B5EF4-FFF2-40B4-BE49-F238E27FC236}">
                  <a16:creationId xmlns:a16="http://schemas.microsoft.com/office/drawing/2014/main" id="{140265B3-4C9D-42A1-B20B-3630EA2F5B08}"/>
                </a:ext>
              </a:extLst>
            </p:cNvPr>
            <p:cNvSpPr/>
            <p:nvPr/>
          </p:nvSpPr>
          <p:spPr>
            <a:xfrm>
              <a:off x="7112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0" name="矩形 29">
              <a:extLst>
                <a:ext uri="{FF2B5EF4-FFF2-40B4-BE49-F238E27FC236}">
                  <a16:creationId xmlns:a16="http://schemas.microsoft.com/office/drawing/2014/main" id="{58BF0128-C073-4C44-9F6F-B0190701DF84}"/>
                </a:ext>
              </a:extLst>
            </p:cNvPr>
            <p:cNvSpPr/>
            <p:nvPr/>
          </p:nvSpPr>
          <p:spPr>
            <a:xfrm>
              <a:off x="7112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1" name="矩形 30">
              <a:extLst>
                <a:ext uri="{FF2B5EF4-FFF2-40B4-BE49-F238E27FC236}">
                  <a16:creationId xmlns:a16="http://schemas.microsoft.com/office/drawing/2014/main" id="{0B5CB113-D799-4618-B8BD-0EC098E297C9}"/>
                </a:ext>
              </a:extLst>
            </p:cNvPr>
            <p:cNvSpPr/>
            <p:nvPr/>
          </p:nvSpPr>
          <p:spPr>
            <a:xfrm>
              <a:off x="19685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2" name="矩形 31">
              <a:extLst>
                <a:ext uri="{FF2B5EF4-FFF2-40B4-BE49-F238E27FC236}">
                  <a16:creationId xmlns:a16="http://schemas.microsoft.com/office/drawing/2014/main" id="{864570CE-529A-4CEB-8CB6-29E485CA2D2B}"/>
                </a:ext>
              </a:extLst>
            </p:cNvPr>
            <p:cNvSpPr/>
            <p:nvPr/>
          </p:nvSpPr>
          <p:spPr>
            <a:xfrm>
              <a:off x="19685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3" name="矩形 32">
              <a:extLst>
                <a:ext uri="{FF2B5EF4-FFF2-40B4-BE49-F238E27FC236}">
                  <a16:creationId xmlns:a16="http://schemas.microsoft.com/office/drawing/2014/main" id="{2C1D76FD-94BF-45CB-91EA-8B16DF3DAD13}"/>
                </a:ext>
              </a:extLst>
            </p:cNvPr>
            <p:cNvSpPr/>
            <p:nvPr/>
          </p:nvSpPr>
          <p:spPr>
            <a:xfrm>
              <a:off x="19685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4" name="矩形 33">
              <a:extLst>
                <a:ext uri="{FF2B5EF4-FFF2-40B4-BE49-F238E27FC236}">
                  <a16:creationId xmlns:a16="http://schemas.microsoft.com/office/drawing/2014/main" id="{4513CC06-53F4-4ABE-9F81-5EC5359A8F99}"/>
                </a:ext>
              </a:extLst>
            </p:cNvPr>
            <p:cNvSpPr/>
            <p:nvPr/>
          </p:nvSpPr>
          <p:spPr>
            <a:xfrm>
              <a:off x="19685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5" name="矩形 34">
              <a:extLst>
                <a:ext uri="{FF2B5EF4-FFF2-40B4-BE49-F238E27FC236}">
                  <a16:creationId xmlns:a16="http://schemas.microsoft.com/office/drawing/2014/main" id="{2C2F61C0-34D8-4893-8FD6-673FC38BB581}"/>
                </a:ext>
              </a:extLst>
            </p:cNvPr>
            <p:cNvSpPr/>
            <p:nvPr/>
          </p:nvSpPr>
          <p:spPr>
            <a:xfrm>
              <a:off x="3225800" y="391160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6" name="矩形 35">
              <a:extLst>
                <a:ext uri="{FF2B5EF4-FFF2-40B4-BE49-F238E27FC236}">
                  <a16:creationId xmlns:a16="http://schemas.microsoft.com/office/drawing/2014/main" id="{8167DCB3-4E87-44B7-857E-12C96BE68BEB}"/>
                </a:ext>
              </a:extLst>
            </p:cNvPr>
            <p:cNvSpPr/>
            <p:nvPr/>
          </p:nvSpPr>
          <p:spPr>
            <a:xfrm>
              <a:off x="3225800" y="449637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7" name="矩形 36">
              <a:extLst>
                <a:ext uri="{FF2B5EF4-FFF2-40B4-BE49-F238E27FC236}">
                  <a16:creationId xmlns:a16="http://schemas.microsoft.com/office/drawing/2014/main" id="{A95886D8-9A75-448F-B916-E1CAAF193FC0}"/>
                </a:ext>
              </a:extLst>
            </p:cNvPr>
            <p:cNvSpPr/>
            <p:nvPr/>
          </p:nvSpPr>
          <p:spPr>
            <a:xfrm>
              <a:off x="3225800" y="5081150"/>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8" name="矩形 37">
              <a:extLst>
                <a:ext uri="{FF2B5EF4-FFF2-40B4-BE49-F238E27FC236}">
                  <a16:creationId xmlns:a16="http://schemas.microsoft.com/office/drawing/2014/main" id="{FF75DB7B-439B-4839-AB5B-A71750E28CB4}"/>
                </a:ext>
              </a:extLst>
            </p:cNvPr>
            <p:cNvSpPr/>
            <p:nvPr/>
          </p:nvSpPr>
          <p:spPr>
            <a:xfrm>
              <a:off x="3225800" y="5665925"/>
              <a:ext cx="12573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9" name="矩形 38">
              <a:extLst>
                <a:ext uri="{FF2B5EF4-FFF2-40B4-BE49-F238E27FC236}">
                  <a16:creationId xmlns:a16="http://schemas.microsoft.com/office/drawing/2014/main" id="{93337BDC-E8B7-4697-B5E0-430AD462AFC7}"/>
                </a:ext>
              </a:extLst>
            </p:cNvPr>
            <p:cNvSpPr/>
            <p:nvPr/>
          </p:nvSpPr>
          <p:spPr>
            <a:xfrm>
              <a:off x="711200" y="3326825"/>
              <a:ext cx="3771900"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Allocation</a:t>
              </a:r>
              <a:endParaRPr lang="zh-CN" altLang="en-US" sz="2000" b="1" dirty="0"/>
            </a:p>
          </p:txBody>
        </p:sp>
      </p:grpSp>
      <p:grpSp>
        <p:nvGrpSpPr>
          <p:cNvPr id="40" name="组合 39">
            <a:extLst>
              <a:ext uri="{FF2B5EF4-FFF2-40B4-BE49-F238E27FC236}">
                <a16:creationId xmlns:a16="http://schemas.microsoft.com/office/drawing/2014/main" id="{A1AFF5F8-30E9-4E2E-AF36-A573473621F8}"/>
              </a:ext>
            </a:extLst>
          </p:cNvPr>
          <p:cNvGrpSpPr/>
          <p:nvPr/>
        </p:nvGrpSpPr>
        <p:grpSpPr>
          <a:xfrm>
            <a:off x="5668729" y="1677976"/>
            <a:ext cx="1907737" cy="2923875"/>
            <a:chOff x="711200" y="3326825"/>
            <a:chExt cx="3771900" cy="2923875"/>
          </a:xfrm>
        </p:grpSpPr>
        <p:sp>
          <p:nvSpPr>
            <p:cNvPr id="41" name="矩形 40">
              <a:extLst>
                <a:ext uri="{FF2B5EF4-FFF2-40B4-BE49-F238E27FC236}">
                  <a16:creationId xmlns:a16="http://schemas.microsoft.com/office/drawing/2014/main" id="{13DD5365-4168-44EF-9FC8-70FB7A26F004}"/>
                </a:ext>
              </a:extLst>
            </p:cNvPr>
            <p:cNvSpPr/>
            <p:nvPr/>
          </p:nvSpPr>
          <p:spPr>
            <a:xfrm>
              <a:off x="7112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2" name="矩形 41">
              <a:extLst>
                <a:ext uri="{FF2B5EF4-FFF2-40B4-BE49-F238E27FC236}">
                  <a16:creationId xmlns:a16="http://schemas.microsoft.com/office/drawing/2014/main" id="{91E3494C-49B0-4674-9909-3925AD8C14E5}"/>
                </a:ext>
              </a:extLst>
            </p:cNvPr>
            <p:cNvSpPr/>
            <p:nvPr/>
          </p:nvSpPr>
          <p:spPr>
            <a:xfrm>
              <a:off x="7112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1</a:t>
              </a:r>
              <a:endParaRPr lang="zh-CN" altLang="en-US" sz="2000" b="1" dirty="0">
                <a:solidFill>
                  <a:srgbClr val="FF0000"/>
                </a:solidFill>
              </a:endParaRPr>
            </a:p>
          </p:txBody>
        </p:sp>
        <p:sp>
          <p:nvSpPr>
            <p:cNvPr id="43" name="矩形 42">
              <a:extLst>
                <a:ext uri="{FF2B5EF4-FFF2-40B4-BE49-F238E27FC236}">
                  <a16:creationId xmlns:a16="http://schemas.microsoft.com/office/drawing/2014/main" id="{F72D6CAC-AD95-4DA7-AE3B-06FEA6FE0ED2}"/>
                </a:ext>
              </a:extLst>
            </p:cNvPr>
            <p:cNvSpPr/>
            <p:nvPr/>
          </p:nvSpPr>
          <p:spPr>
            <a:xfrm>
              <a:off x="7112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1</a:t>
              </a:r>
              <a:endParaRPr lang="zh-CN" altLang="en-US" sz="2000" b="1" dirty="0">
                <a:solidFill>
                  <a:srgbClr val="FF0000"/>
                </a:solidFill>
              </a:endParaRPr>
            </a:p>
          </p:txBody>
        </p:sp>
        <p:sp>
          <p:nvSpPr>
            <p:cNvPr id="44" name="矩形 43">
              <a:extLst>
                <a:ext uri="{FF2B5EF4-FFF2-40B4-BE49-F238E27FC236}">
                  <a16:creationId xmlns:a16="http://schemas.microsoft.com/office/drawing/2014/main" id="{E194A438-2E6C-41F6-BB10-201DA1C0C0F2}"/>
                </a:ext>
              </a:extLst>
            </p:cNvPr>
            <p:cNvSpPr/>
            <p:nvPr/>
          </p:nvSpPr>
          <p:spPr>
            <a:xfrm>
              <a:off x="7112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4</a:t>
              </a:r>
              <a:endParaRPr lang="zh-CN" altLang="en-US" sz="2000" b="1" dirty="0">
                <a:solidFill>
                  <a:srgbClr val="FF0000"/>
                </a:solidFill>
              </a:endParaRPr>
            </a:p>
          </p:txBody>
        </p:sp>
        <p:sp>
          <p:nvSpPr>
            <p:cNvPr id="45" name="矩形 44">
              <a:extLst>
                <a:ext uri="{FF2B5EF4-FFF2-40B4-BE49-F238E27FC236}">
                  <a16:creationId xmlns:a16="http://schemas.microsoft.com/office/drawing/2014/main" id="{1F53CC97-308C-4888-96E6-6BCA0B0B8107}"/>
                </a:ext>
              </a:extLst>
            </p:cNvPr>
            <p:cNvSpPr/>
            <p:nvPr/>
          </p:nvSpPr>
          <p:spPr>
            <a:xfrm>
              <a:off x="19685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6" name="矩形 45">
              <a:extLst>
                <a:ext uri="{FF2B5EF4-FFF2-40B4-BE49-F238E27FC236}">
                  <a16:creationId xmlns:a16="http://schemas.microsoft.com/office/drawing/2014/main" id="{A0C286F3-81BB-4C8A-84E2-FCEDD322B445}"/>
                </a:ext>
              </a:extLst>
            </p:cNvPr>
            <p:cNvSpPr/>
            <p:nvPr/>
          </p:nvSpPr>
          <p:spPr>
            <a:xfrm>
              <a:off x="19685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47" name="矩形 46">
              <a:extLst>
                <a:ext uri="{FF2B5EF4-FFF2-40B4-BE49-F238E27FC236}">
                  <a16:creationId xmlns:a16="http://schemas.microsoft.com/office/drawing/2014/main" id="{789BE1B8-F846-41F7-8CEC-60E2358557EB}"/>
                </a:ext>
              </a:extLst>
            </p:cNvPr>
            <p:cNvSpPr/>
            <p:nvPr/>
          </p:nvSpPr>
          <p:spPr>
            <a:xfrm>
              <a:off x="19685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48" name="矩形 47">
              <a:extLst>
                <a:ext uri="{FF2B5EF4-FFF2-40B4-BE49-F238E27FC236}">
                  <a16:creationId xmlns:a16="http://schemas.microsoft.com/office/drawing/2014/main" id="{2BA70C09-69AD-45F1-9799-3D35D4860B27}"/>
                </a:ext>
              </a:extLst>
            </p:cNvPr>
            <p:cNvSpPr/>
            <p:nvPr/>
          </p:nvSpPr>
          <p:spPr>
            <a:xfrm>
              <a:off x="19685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9" name="矩形 48">
              <a:extLst>
                <a:ext uri="{FF2B5EF4-FFF2-40B4-BE49-F238E27FC236}">
                  <a16:creationId xmlns:a16="http://schemas.microsoft.com/office/drawing/2014/main" id="{7F99BD49-5C43-457E-A8D8-EEE77E876382}"/>
                </a:ext>
              </a:extLst>
            </p:cNvPr>
            <p:cNvSpPr/>
            <p:nvPr/>
          </p:nvSpPr>
          <p:spPr>
            <a:xfrm>
              <a:off x="3225800" y="391160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50" name="矩形 49">
              <a:extLst>
                <a:ext uri="{FF2B5EF4-FFF2-40B4-BE49-F238E27FC236}">
                  <a16:creationId xmlns:a16="http://schemas.microsoft.com/office/drawing/2014/main" id="{EAB2377C-8332-424E-865C-BC336263BF78}"/>
                </a:ext>
              </a:extLst>
            </p:cNvPr>
            <p:cNvSpPr/>
            <p:nvPr/>
          </p:nvSpPr>
          <p:spPr>
            <a:xfrm>
              <a:off x="3225800" y="449637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51" name="矩形 50">
              <a:extLst>
                <a:ext uri="{FF2B5EF4-FFF2-40B4-BE49-F238E27FC236}">
                  <a16:creationId xmlns:a16="http://schemas.microsoft.com/office/drawing/2014/main" id="{BF9F42E0-FB8D-404D-825E-31901828B895}"/>
                </a:ext>
              </a:extLst>
            </p:cNvPr>
            <p:cNvSpPr/>
            <p:nvPr/>
          </p:nvSpPr>
          <p:spPr>
            <a:xfrm>
              <a:off x="3225800" y="5081150"/>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3</a:t>
              </a:r>
              <a:endParaRPr lang="zh-CN" altLang="en-US" sz="2000" b="1" dirty="0">
                <a:solidFill>
                  <a:srgbClr val="FF0000"/>
                </a:solidFill>
              </a:endParaRPr>
            </a:p>
          </p:txBody>
        </p:sp>
        <p:sp>
          <p:nvSpPr>
            <p:cNvPr id="52" name="矩形 51">
              <a:extLst>
                <a:ext uri="{FF2B5EF4-FFF2-40B4-BE49-F238E27FC236}">
                  <a16:creationId xmlns:a16="http://schemas.microsoft.com/office/drawing/2014/main" id="{EE232B31-324D-41A9-9D92-ACD7F98F5F5D}"/>
                </a:ext>
              </a:extLst>
            </p:cNvPr>
            <p:cNvSpPr/>
            <p:nvPr/>
          </p:nvSpPr>
          <p:spPr>
            <a:xfrm>
              <a:off x="3225800" y="5665925"/>
              <a:ext cx="12573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53" name="矩形 52">
              <a:extLst>
                <a:ext uri="{FF2B5EF4-FFF2-40B4-BE49-F238E27FC236}">
                  <a16:creationId xmlns:a16="http://schemas.microsoft.com/office/drawing/2014/main" id="{0FE140C1-F210-48B6-8B98-FC2C6D421969}"/>
                </a:ext>
              </a:extLst>
            </p:cNvPr>
            <p:cNvSpPr/>
            <p:nvPr/>
          </p:nvSpPr>
          <p:spPr>
            <a:xfrm>
              <a:off x="711200" y="3326825"/>
              <a:ext cx="3771900"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Need</a:t>
              </a:r>
              <a:endParaRPr lang="zh-CN" altLang="en-US" sz="2000" b="1" dirty="0">
                <a:solidFill>
                  <a:srgbClr val="FF0000"/>
                </a:solidFill>
              </a:endParaRPr>
            </a:p>
          </p:txBody>
        </p:sp>
      </p:grpSp>
      <p:grpSp>
        <p:nvGrpSpPr>
          <p:cNvPr id="56" name="组合 55">
            <a:extLst>
              <a:ext uri="{FF2B5EF4-FFF2-40B4-BE49-F238E27FC236}">
                <a16:creationId xmlns:a16="http://schemas.microsoft.com/office/drawing/2014/main" id="{7885030E-B093-4033-B8C8-608B5F60A7FB}"/>
              </a:ext>
            </a:extLst>
          </p:cNvPr>
          <p:cNvGrpSpPr/>
          <p:nvPr/>
        </p:nvGrpSpPr>
        <p:grpSpPr>
          <a:xfrm>
            <a:off x="839694" y="1678264"/>
            <a:ext cx="1011768" cy="2923875"/>
            <a:chOff x="674357" y="3849964"/>
            <a:chExt cx="1011768" cy="2923875"/>
          </a:xfrm>
        </p:grpSpPr>
        <p:sp>
          <p:nvSpPr>
            <p:cNvPr id="57" name="矩形 56">
              <a:extLst>
                <a:ext uri="{FF2B5EF4-FFF2-40B4-BE49-F238E27FC236}">
                  <a16:creationId xmlns:a16="http://schemas.microsoft.com/office/drawing/2014/main" id="{A3F8B1E2-3620-4C8A-9DB5-E6A2345342CB}"/>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8" name="矩形 57">
              <a:extLst>
                <a:ext uri="{FF2B5EF4-FFF2-40B4-BE49-F238E27FC236}">
                  <a16:creationId xmlns:a16="http://schemas.microsoft.com/office/drawing/2014/main" id="{D9886F4B-63A3-4818-8E21-B5A284869891}"/>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9" name="矩形 58">
              <a:extLst>
                <a:ext uri="{FF2B5EF4-FFF2-40B4-BE49-F238E27FC236}">
                  <a16:creationId xmlns:a16="http://schemas.microsoft.com/office/drawing/2014/main" id="{400AB8DF-F9C4-4BB0-AA06-03BDA21953CE}"/>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0" name="矩形 59">
              <a:extLst>
                <a:ext uri="{FF2B5EF4-FFF2-40B4-BE49-F238E27FC236}">
                  <a16:creationId xmlns:a16="http://schemas.microsoft.com/office/drawing/2014/main" id="{C659D9FA-1F9C-4E10-8082-636C4B63CA3A}"/>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1" name="矩形 60">
              <a:extLst>
                <a:ext uri="{FF2B5EF4-FFF2-40B4-BE49-F238E27FC236}">
                  <a16:creationId xmlns:a16="http://schemas.microsoft.com/office/drawing/2014/main" id="{66C8825F-4158-4A71-BDDE-1D81CB478BA5}"/>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grpSp>
        <p:nvGrpSpPr>
          <p:cNvPr id="62" name="组合 61">
            <a:extLst>
              <a:ext uri="{FF2B5EF4-FFF2-40B4-BE49-F238E27FC236}">
                <a16:creationId xmlns:a16="http://schemas.microsoft.com/office/drawing/2014/main" id="{7BD2F222-37A1-4257-B0FE-00FD7E12A33E}"/>
              </a:ext>
            </a:extLst>
          </p:cNvPr>
          <p:cNvGrpSpPr/>
          <p:nvPr/>
        </p:nvGrpSpPr>
        <p:grpSpPr>
          <a:xfrm>
            <a:off x="3684463" y="5379798"/>
            <a:ext cx="1909531" cy="584775"/>
            <a:chOff x="8293100" y="2585192"/>
            <a:chExt cx="3771900" cy="584775"/>
          </a:xfrm>
        </p:grpSpPr>
        <p:sp>
          <p:nvSpPr>
            <p:cNvPr id="63" name="矩形 62">
              <a:extLst>
                <a:ext uri="{FF2B5EF4-FFF2-40B4-BE49-F238E27FC236}">
                  <a16:creationId xmlns:a16="http://schemas.microsoft.com/office/drawing/2014/main" id="{6FB0A272-8C21-40DA-8BDE-6B6D2B63F55E}"/>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8</a:t>
              </a:r>
              <a:endParaRPr lang="zh-CN" altLang="en-US" sz="2000" b="1" dirty="0"/>
            </a:p>
          </p:txBody>
        </p:sp>
        <p:sp>
          <p:nvSpPr>
            <p:cNvPr id="64" name="矩形 63">
              <a:extLst>
                <a:ext uri="{FF2B5EF4-FFF2-40B4-BE49-F238E27FC236}">
                  <a16:creationId xmlns:a16="http://schemas.microsoft.com/office/drawing/2014/main" id="{2BAB05E6-C19F-4441-BCF4-63EB1A7DA738}"/>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65" name="矩形 64">
              <a:extLst>
                <a:ext uri="{FF2B5EF4-FFF2-40B4-BE49-F238E27FC236}">
                  <a16:creationId xmlns:a16="http://schemas.microsoft.com/office/drawing/2014/main" id="{D2108764-FA20-4DDF-9503-19CC0B2F5A73}"/>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grpSp>
      <p:sp>
        <p:nvSpPr>
          <p:cNvPr id="66" name="矩形 65">
            <a:extLst>
              <a:ext uri="{FF2B5EF4-FFF2-40B4-BE49-F238E27FC236}">
                <a16:creationId xmlns:a16="http://schemas.microsoft.com/office/drawing/2014/main" id="{C7FAF0EB-DFFE-4773-BE81-04524D9A1DA0}"/>
              </a:ext>
            </a:extLst>
          </p:cNvPr>
          <p:cNvSpPr/>
          <p:nvPr/>
        </p:nvSpPr>
        <p:spPr>
          <a:xfrm>
            <a:off x="83363" y="5441355"/>
            <a:ext cx="681597" cy="461665"/>
          </a:xfrm>
          <a:prstGeom prst="rect">
            <a:avLst/>
          </a:prstGeom>
        </p:spPr>
        <p:txBody>
          <a:bodyPr wrap="none">
            <a:spAutoFit/>
          </a:bodyPr>
          <a:lstStyle/>
          <a:p>
            <a:r>
              <a:rPr lang="en-US" altLang="zh-CN" sz="2400" b="1" dirty="0"/>
              <a:t>ALL</a:t>
            </a:r>
            <a:endParaRPr lang="zh-CN" altLang="en-US" sz="2400" dirty="0"/>
          </a:p>
        </p:txBody>
      </p:sp>
      <p:grpSp>
        <p:nvGrpSpPr>
          <p:cNvPr id="67" name="组合 66">
            <a:extLst>
              <a:ext uri="{FF2B5EF4-FFF2-40B4-BE49-F238E27FC236}">
                <a16:creationId xmlns:a16="http://schemas.microsoft.com/office/drawing/2014/main" id="{7D8F7747-63A2-4602-A88A-61FC361A37A0}"/>
              </a:ext>
            </a:extLst>
          </p:cNvPr>
          <p:cNvGrpSpPr/>
          <p:nvPr/>
        </p:nvGrpSpPr>
        <p:grpSpPr>
          <a:xfrm>
            <a:off x="867910" y="5404747"/>
            <a:ext cx="1907737" cy="584775"/>
            <a:chOff x="8293100" y="2585192"/>
            <a:chExt cx="3771900" cy="584775"/>
          </a:xfrm>
        </p:grpSpPr>
        <p:sp>
          <p:nvSpPr>
            <p:cNvPr id="68" name="矩形 67">
              <a:extLst>
                <a:ext uri="{FF2B5EF4-FFF2-40B4-BE49-F238E27FC236}">
                  <a16:creationId xmlns:a16="http://schemas.microsoft.com/office/drawing/2014/main" id="{5119904D-F820-47B4-A66E-9EC3F92A9D0F}"/>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9</a:t>
              </a:r>
              <a:endParaRPr lang="zh-CN" altLang="en-US" sz="2000" b="1" dirty="0"/>
            </a:p>
          </p:txBody>
        </p:sp>
        <p:sp>
          <p:nvSpPr>
            <p:cNvPr id="69" name="矩形 68">
              <a:extLst>
                <a:ext uri="{FF2B5EF4-FFF2-40B4-BE49-F238E27FC236}">
                  <a16:creationId xmlns:a16="http://schemas.microsoft.com/office/drawing/2014/main" id="{67D6E172-613C-4379-BFFF-262D6F75907F}"/>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70" name="矩形 69">
              <a:extLst>
                <a:ext uri="{FF2B5EF4-FFF2-40B4-BE49-F238E27FC236}">
                  <a16:creationId xmlns:a16="http://schemas.microsoft.com/office/drawing/2014/main" id="{DEAF8658-73B9-4B51-AD02-D02D8884FFB6}"/>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grpSp>
      <p:sp>
        <p:nvSpPr>
          <p:cNvPr id="71" name="矩形 70">
            <a:extLst>
              <a:ext uri="{FF2B5EF4-FFF2-40B4-BE49-F238E27FC236}">
                <a16:creationId xmlns:a16="http://schemas.microsoft.com/office/drawing/2014/main" id="{39B93025-E99F-4C10-B0B8-7D6BDB7995E7}"/>
              </a:ext>
            </a:extLst>
          </p:cNvPr>
          <p:cNvSpPr/>
          <p:nvPr/>
        </p:nvSpPr>
        <p:spPr>
          <a:xfrm>
            <a:off x="3000964" y="5438558"/>
            <a:ext cx="492443" cy="461665"/>
          </a:xfrm>
          <a:prstGeom prst="rect">
            <a:avLst/>
          </a:prstGeom>
        </p:spPr>
        <p:txBody>
          <a:bodyPr wrap="none">
            <a:spAutoFit/>
          </a:bodyPr>
          <a:lstStyle/>
          <a:p>
            <a:r>
              <a:rPr lang="en-US" altLang="zh-CN" sz="2400" b="1" dirty="0"/>
              <a:t>—</a:t>
            </a:r>
            <a:endParaRPr lang="zh-CN" altLang="en-US" sz="2400" dirty="0"/>
          </a:p>
        </p:txBody>
      </p:sp>
      <p:grpSp>
        <p:nvGrpSpPr>
          <p:cNvPr id="72" name="组合 71">
            <a:extLst>
              <a:ext uri="{FF2B5EF4-FFF2-40B4-BE49-F238E27FC236}">
                <a16:creationId xmlns:a16="http://schemas.microsoft.com/office/drawing/2014/main" id="{8BE67A7A-7210-4242-ABE3-DA130DCFB80A}"/>
              </a:ext>
            </a:extLst>
          </p:cNvPr>
          <p:cNvGrpSpPr/>
          <p:nvPr/>
        </p:nvGrpSpPr>
        <p:grpSpPr>
          <a:xfrm>
            <a:off x="6229906" y="5404748"/>
            <a:ext cx="1907737" cy="584775"/>
            <a:chOff x="8293100" y="2585192"/>
            <a:chExt cx="3771900" cy="584775"/>
          </a:xfrm>
        </p:grpSpPr>
        <p:sp>
          <p:nvSpPr>
            <p:cNvPr id="73" name="矩形 72">
              <a:extLst>
                <a:ext uri="{FF2B5EF4-FFF2-40B4-BE49-F238E27FC236}">
                  <a16:creationId xmlns:a16="http://schemas.microsoft.com/office/drawing/2014/main" id="{5A274181-9FD4-49EE-AD1C-9BD7750ADA9D}"/>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74" name="矩形 73">
              <a:extLst>
                <a:ext uri="{FF2B5EF4-FFF2-40B4-BE49-F238E27FC236}">
                  <a16:creationId xmlns:a16="http://schemas.microsoft.com/office/drawing/2014/main" id="{DC02CE95-398C-4807-8DB3-CF3F63A3BC7D}"/>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75" name="矩形 74">
              <a:extLst>
                <a:ext uri="{FF2B5EF4-FFF2-40B4-BE49-F238E27FC236}">
                  <a16:creationId xmlns:a16="http://schemas.microsoft.com/office/drawing/2014/main" id="{75A03A95-C46D-4AB0-98E6-9BA548ACC034}"/>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grpSp>
      <p:sp>
        <p:nvSpPr>
          <p:cNvPr id="76" name="矩形 75">
            <a:extLst>
              <a:ext uri="{FF2B5EF4-FFF2-40B4-BE49-F238E27FC236}">
                <a16:creationId xmlns:a16="http://schemas.microsoft.com/office/drawing/2014/main" id="{EDCCC24B-FC81-4497-818E-FF509952475B}"/>
              </a:ext>
            </a:extLst>
          </p:cNvPr>
          <p:cNvSpPr/>
          <p:nvPr/>
        </p:nvSpPr>
        <p:spPr>
          <a:xfrm>
            <a:off x="5781006" y="5502908"/>
            <a:ext cx="370614" cy="461665"/>
          </a:xfrm>
          <a:prstGeom prst="rect">
            <a:avLst/>
          </a:prstGeom>
        </p:spPr>
        <p:txBody>
          <a:bodyPr wrap="none">
            <a:spAutoFit/>
          </a:bodyPr>
          <a:lstStyle/>
          <a:p>
            <a:r>
              <a:rPr lang="en-US" altLang="zh-CN" sz="2400" b="1" dirty="0"/>
              <a:t>=</a:t>
            </a:r>
            <a:endParaRPr lang="zh-CN" altLang="en-US" sz="2400" dirty="0"/>
          </a:p>
        </p:txBody>
      </p:sp>
      <p:sp>
        <p:nvSpPr>
          <p:cNvPr id="83" name="矩形 82">
            <a:extLst>
              <a:ext uri="{FF2B5EF4-FFF2-40B4-BE49-F238E27FC236}">
                <a16:creationId xmlns:a16="http://schemas.microsoft.com/office/drawing/2014/main" id="{75B52FAE-786E-4079-883C-1D84B1354612}"/>
              </a:ext>
            </a:extLst>
          </p:cNvPr>
          <p:cNvSpPr/>
          <p:nvPr/>
        </p:nvSpPr>
        <p:spPr>
          <a:xfrm>
            <a:off x="83363" y="4717455"/>
            <a:ext cx="3845925" cy="461665"/>
          </a:xfrm>
          <a:prstGeom prst="rect">
            <a:avLst/>
          </a:prstGeom>
        </p:spPr>
        <p:txBody>
          <a:bodyPr wrap="none">
            <a:spAutoFit/>
          </a:bodyPr>
          <a:lstStyle/>
          <a:p>
            <a:r>
              <a:rPr lang="en-US" altLang="zh-CN" sz="2400" b="1" dirty="0"/>
              <a:t>Need = Max - Allocation</a:t>
            </a:r>
            <a:endParaRPr lang="zh-CN" altLang="en-US" sz="2400" dirty="0"/>
          </a:p>
        </p:txBody>
      </p:sp>
      <p:sp>
        <p:nvSpPr>
          <p:cNvPr id="84" name="矩形 83">
            <a:extLst>
              <a:ext uri="{FF2B5EF4-FFF2-40B4-BE49-F238E27FC236}">
                <a16:creationId xmlns:a16="http://schemas.microsoft.com/office/drawing/2014/main" id="{1E9840C9-9A42-4DDF-923A-BD47A603EA6E}"/>
              </a:ext>
            </a:extLst>
          </p:cNvPr>
          <p:cNvSpPr/>
          <p:nvPr/>
        </p:nvSpPr>
        <p:spPr>
          <a:xfrm>
            <a:off x="7576467" y="1680703"/>
            <a:ext cx="190773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Available</a:t>
            </a:r>
            <a:endParaRPr lang="zh-CN" altLang="en-US" sz="2000" b="1" dirty="0"/>
          </a:p>
        </p:txBody>
      </p:sp>
      <p:grpSp>
        <p:nvGrpSpPr>
          <p:cNvPr id="85" name="组合 84">
            <a:extLst>
              <a:ext uri="{FF2B5EF4-FFF2-40B4-BE49-F238E27FC236}">
                <a16:creationId xmlns:a16="http://schemas.microsoft.com/office/drawing/2014/main" id="{3C0F8E1E-3B3B-46EA-864E-91D97ED3CED3}"/>
              </a:ext>
            </a:extLst>
          </p:cNvPr>
          <p:cNvGrpSpPr/>
          <p:nvPr/>
        </p:nvGrpSpPr>
        <p:grpSpPr>
          <a:xfrm>
            <a:off x="7576465" y="2260024"/>
            <a:ext cx="1907737" cy="584775"/>
            <a:chOff x="8293100" y="2585192"/>
            <a:chExt cx="3771900" cy="584775"/>
          </a:xfrm>
        </p:grpSpPr>
        <p:sp>
          <p:nvSpPr>
            <p:cNvPr id="86" name="矩形 85">
              <a:extLst>
                <a:ext uri="{FF2B5EF4-FFF2-40B4-BE49-F238E27FC236}">
                  <a16:creationId xmlns:a16="http://schemas.microsoft.com/office/drawing/2014/main" id="{AC25C172-1FF9-40B4-AC35-3A38402EB0FD}"/>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87" name="矩形 86">
              <a:extLst>
                <a:ext uri="{FF2B5EF4-FFF2-40B4-BE49-F238E27FC236}">
                  <a16:creationId xmlns:a16="http://schemas.microsoft.com/office/drawing/2014/main" id="{0A4C7837-9FC0-4F87-94C3-D226E91FD011}"/>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88" name="矩形 87">
              <a:extLst>
                <a:ext uri="{FF2B5EF4-FFF2-40B4-BE49-F238E27FC236}">
                  <a16:creationId xmlns:a16="http://schemas.microsoft.com/office/drawing/2014/main" id="{168BA564-32D6-48C8-98CD-1ABBFDC95658}"/>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grpSp>
      <p:sp>
        <p:nvSpPr>
          <p:cNvPr id="89" name="矩形 88">
            <a:extLst>
              <a:ext uri="{FF2B5EF4-FFF2-40B4-BE49-F238E27FC236}">
                <a16:creationId xmlns:a16="http://schemas.microsoft.com/office/drawing/2014/main" id="{60D0B1E2-4CBC-460D-BEF9-0427DCBAB31D}"/>
              </a:ext>
            </a:extLst>
          </p:cNvPr>
          <p:cNvSpPr/>
          <p:nvPr/>
        </p:nvSpPr>
        <p:spPr>
          <a:xfrm>
            <a:off x="85815" y="6159661"/>
            <a:ext cx="1146468" cy="461665"/>
          </a:xfrm>
          <a:prstGeom prst="rect">
            <a:avLst/>
          </a:prstGeom>
        </p:spPr>
        <p:txBody>
          <a:bodyPr wrap="none">
            <a:spAutoFit/>
          </a:bodyPr>
          <a:lstStyle/>
          <a:p>
            <a:r>
              <a:rPr lang="en-US" altLang="zh-CN" sz="2400" b="1" dirty="0"/>
              <a:t>P1</a:t>
            </a:r>
            <a:r>
              <a:rPr lang="zh-CN" altLang="en-US" sz="2400" b="1" dirty="0"/>
              <a:t>运行</a:t>
            </a:r>
            <a:endParaRPr lang="zh-CN" altLang="en-US" sz="2400" dirty="0"/>
          </a:p>
        </p:txBody>
      </p:sp>
      <p:sp>
        <p:nvSpPr>
          <p:cNvPr id="90" name="矩形 89">
            <a:extLst>
              <a:ext uri="{FF2B5EF4-FFF2-40B4-BE49-F238E27FC236}">
                <a16:creationId xmlns:a16="http://schemas.microsoft.com/office/drawing/2014/main" id="{51AB0A53-D2BC-4E23-9276-D2D9497282ED}"/>
              </a:ext>
            </a:extLst>
          </p:cNvPr>
          <p:cNvSpPr/>
          <p:nvPr/>
        </p:nvSpPr>
        <p:spPr>
          <a:xfrm>
            <a:off x="1574273" y="6159661"/>
            <a:ext cx="3233578" cy="461665"/>
          </a:xfrm>
          <a:prstGeom prst="rect">
            <a:avLst/>
          </a:prstGeom>
        </p:spPr>
        <p:txBody>
          <a:bodyPr wrap="none">
            <a:spAutoFit/>
          </a:bodyPr>
          <a:lstStyle/>
          <a:p>
            <a:r>
              <a:rPr lang="zh-CN" altLang="en-US" sz="2400" b="1" dirty="0"/>
              <a:t>释放资源</a:t>
            </a:r>
            <a:r>
              <a:rPr lang="en-US" altLang="zh-CN" sz="2400" b="1" dirty="0" err="1"/>
              <a:t>Avb</a:t>
            </a:r>
            <a:r>
              <a:rPr lang="en-US" altLang="zh-CN" sz="2400" b="1" dirty="0"/>
              <a:t> += Alc1</a:t>
            </a:r>
            <a:endParaRPr lang="zh-CN" altLang="en-US" sz="2400" dirty="0"/>
          </a:p>
        </p:txBody>
      </p:sp>
      <p:cxnSp>
        <p:nvCxnSpPr>
          <p:cNvPr id="23" name="直接连接符 22">
            <a:extLst>
              <a:ext uri="{FF2B5EF4-FFF2-40B4-BE49-F238E27FC236}">
                <a16:creationId xmlns:a16="http://schemas.microsoft.com/office/drawing/2014/main" id="{4F14261A-ACD7-44D9-87DD-D2AA7C9BB5FE}"/>
              </a:ext>
            </a:extLst>
          </p:cNvPr>
          <p:cNvCxnSpPr>
            <a:stCxn id="58" idx="1"/>
            <a:endCxn id="50" idx="3"/>
          </p:cNvCxnSpPr>
          <p:nvPr/>
        </p:nvCxnSpPr>
        <p:spPr>
          <a:xfrm flipV="1">
            <a:off x="839695" y="3139914"/>
            <a:ext cx="6736771" cy="288"/>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91" name="组合 90">
            <a:extLst>
              <a:ext uri="{FF2B5EF4-FFF2-40B4-BE49-F238E27FC236}">
                <a16:creationId xmlns:a16="http://schemas.microsoft.com/office/drawing/2014/main" id="{34A346ED-4339-4B34-87CF-049CA0537717}"/>
              </a:ext>
            </a:extLst>
          </p:cNvPr>
          <p:cNvGrpSpPr/>
          <p:nvPr/>
        </p:nvGrpSpPr>
        <p:grpSpPr>
          <a:xfrm>
            <a:off x="7576465" y="2844799"/>
            <a:ext cx="1907737" cy="584775"/>
            <a:chOff x="8293100" y="2585192"/>
            <a:chExt cx="3771900" cy="584775"/>
          </a:xfrm>
        </p:grpSpPr>
        <p:sp>
          <p:nvSpPr>
            <p:cNvPr id="92" name="矩形 91">
              <a:extLst>
                <a:ext uri="{FF2B5EF4-FFF2-40B4-BE49-F238E27FC236}">
                  <a16:creationId xmlns:a16="http://schemas.microsoft.com/office/drawing/2014/main" id="{AB987525-2782-4BA8-8923-02640A0D95D9}"/>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sp>
          <p:nvSpPr>
            <p:cNvPr id="93" name="矩形 92">
              <a:extLst>
                <a:ext uri="{FF2B5EF4-FFF2-40B4-BE49-F238E27FC236}">
                  <a16:creationId xmlns:a16="http://schemas.microsoft.com/office/drawing/2014/main" id="{35AA53A0-4C6B-4DE7-BB6D-2026814A7FE7}"/>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94" name="矩形 93">
              <a:extLst>
                <a:ext uri="{FF2B5EF4-FFF2-40B4-BE49-F238E27FC236}">
                  <a16:creationId xmlns:a16="http://schemas.microsoft.com/office/drawing/2014/main" id="{FA056352-E31B-424C-B16A-8F2B0153D469}"/>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grpSp>
      <p:sp>
        <p:nvSpPr>
          <p:cNvPr id="95" name="矩形 94">
            <a:extLst>
              <a:ext uri="{FF2B5EF4-FFF2-40B4-BE49-F238E27FC236}">
                <a16:creationId xmlns:a16="http://schemas.microsoft.com/office/drawing/2014/main" id="{3113E556-D7AE-45A8-BE60-7B502FE22C7A}"/>
              </a:ext>
            </a:extLst>
          </p:cNvPr>
          <p:cNvSpPr/>
          <p:nvPr/>
        </p:nvSpPr>
        <p:spPr>
          <a:xfrm>
            <a:off x="5031024" y="6159661"/>
            <a:ext cx="1146468" cy="461665"/>
          </a:xfrm>
          <a:prstGeom prst="rect">
            <a:avLst/>
          </a:prstGeom>
        </p:spPr>
        <p:txBody>
          <a:bodyPr wrap="none">
            <a:spAutoFit/>
          </a:bodyPr>
          <a:lstStyle/>
          <a:p>
            <a:r>
              <a:rPr lang="en-US" altLang="zh-CN" sz="2400" b="1" dirty="0"/>
              <a:t>P0</a:t>
            </a:r>
            <a:r>
              <a:rPr lang="zh-CN" altLang="en-US" sz="2400" b="1" dirty="0"/>
              <a:t>运行</a:t>
            </a:r>
            <a:endParaRPr lang="zh-CN" altLang="en-US" sz="2400" dirty="0"/>
          </a:p>
        </p:txBody>
      </p:sp>
      <p:sp>
        <p:nvSpPr>
          <p:cNvPr id="96" name="矩形 95">
            <a:extLst>
              <a:ext uri="{FF2B5EF4-FFF2-40B4-BE49-F238E27FC236}">
                <a16:creationId xmlns:a16="http://schemas.microsoft.com/office/drawing/2014/main" id="{4D5FA1C1-E653-4FC9-9534-07877B87A623}"/>
              </a:ext>
            </a:extLst>
          </p:cNvPr>
          <p:cNvSpPr/>
          <p:nvPr/>
        </p:nvSpPr>
        <p:spPr>
          <a:xfrm>
            <a:off x="6367319" y="6159661"/>
            <a:ext cx="800219" cy="461665"/>
          </a:xfrm>
          <a:prstGeom prst="rect">
            <a:avLst/>
          </a:prstGeom>
        </p:spPr>
        <p:txBody>
          <a:bodyPr wrap="none">
            <a:spAutoFit/>
          </a:bodyPr>
          <a:lstStyle/>
          <a:p>
            <a:r>
              <a:rPr lang="zh-CN" altLang="en-US" sz="2400" b="1" dirty="0"/>
              <a:t>释放</a:t>
            </a:r>
            <a:endParaRPr lang="zh-CN" altLang="en-US" sz="2400" dirty="0"/>
          </a:p>
        </p:txBody>
      </p:sp>
      <p:cxnSp>
        <p:nvCxnSpPr>
          <p:cNvPr id="97" name="直接连接符 96">
            <a:extLst>
              <a:ext uri="{FF2B5EF4-FFF2-40B4-BE49-F238E27FC236}">
                <a16:creationId xmlns:a16="http://schemas.microsoft.com/office/drawing/2014/main" id="{4A0BEE41-052E-4E9E-B75E-FBDD5C89A561}"/>
              </a:ext>
            </a:extLst>
          </p:cNvPr>
          <p:cNvCxnSpPr/>
          <p:nvPr/>
        </p:nvCxnSpPr>
        <p:spPr>
          <a:xfrm flipV="1">
            <a:off x="837867" y="2558795"/>
            <a:ext cx="6736771" cy="288"/>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98" name="组合 97">
            <a:extLst>
              <a:ext uri="{FF2B5EF4-FFF2-40B4-BE49-F238E27FC236}">
                <a16:creationId xmlns:a16="http://schemas.microsoft.com/office/drawing/2014/main" id="{199DDC49-846F-4C9A-8883-9725A42D15DE}"/>
              </a:ext>
            </a:extLst>
          </p:cNvPr>
          <p:cNvGrpSpPr/>
          <p:nvPr/>
        </p:nvGrpSpPr>
        <p:grpSpPr>
          <a:xfrm>
            <a:off x="7576467" y="3429574"/>
            <a:ext cx="1905908" cy="584775"/>
            <a:chOff x="8293100" y="2585192"/>
            <a:chExt cx="3771900" cy="584775"/>
          </a:xfrm>
        </p:grpSpPr>
        <p:sp>
          <p:nvSpPr>
            <p:cNvPr id="99" name="矩形 98">
              <a:extLst>
                <a:ext uri="{FF2B5EF4-FFF2-40B4-BE49-F238E27FC236}">
                  <a16:creationId xmlns:a16="http://schemas.microsoft.com/office/drawing/2014/main" id="{872EEC87-105F-4117-B26B-03CE511799C8}"/>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7</a:t>
              </a:r>
              <a:endParaRPr lang="zh-CN" altLang="en-US" sz="2000" b="1" dirty="0"/>
            </a:p>
          </p:txBody>
        </p:sp>
        <p:sp>
          <p:nvSpPr>
            <p:cNvPr id="100" name="矩形 99">
              <a:extLst>
                <a:ext uri="{FF2B5EF4-FFF2-40B4-BE49-F238E27FC236}">
                  <a16:creationId xmlns:a16="http://schemas.microsoft.com/office/drawing/2014/main" id="{BCC0CC3A-1EF8-47F5-A419-EC042A48118B}"/>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01" name="矩形 100">
              <a:extLst>
                <a:ext uri="{FF2B5EF4-FFF2-40B4-BE49-F238E27FC236}">
                  <a16:creationId xmlns:a16="http://schemas.microsoft.com/office/drawing/2014/main" id="{05AA33CA-A8C5-4C27-9483-D7C4200F734B}"/>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grpSp>
      <p:sp>
        <p:nvSpPr>
          <p:cNvPr id="102" name="矩形 101">
            <a:extLst>
              <a:ext uri="{FF2B5EF4-FFF2-40B4-BE49-F238E27FC236}">
                <a16:creationId xmlns:a16="http://schemas.microsoft.com/office/drawing/2014/main" id="{9C9CE5DC-C5D0-4342-9014-0A21E322AB25}"/>
              </a:ext>
            </a:extLst>
          </p:cNvPr>
          <p:cNvSpPr/>
          <p:nvPr/>
        </p:nvSpPr>
        <p:spPr>
          <a:xfrm>
            <a:off x="7433613" y="6159660"/>
            <a:ext cx="1891865" cy="461665"/>
          </a:xfrm>
          <a:prstGeom prst="rect">
            <a:avLst/>
          </a:prstGeom>
        </p:spPr>
        <p:txBody>
          <a:bodyPr wrap="none">
            <a:spAutoFit/>
          </a:bodyPr>
          <a:lstStyle/>
          <a:p>
            <a:r>
              <a:rPr lang="en-US" altLang="zh-CN" sz="2400" b="1" dirty="0"/>
              <a:t>P2</a:t>
            </a:r>
            <a:r>
              <a:rPr lang="zh-CN" altLang="en-US" sz="2400" b="1" dirty="0"/>
              <a:t>运行</a:t>
            </a:r>
            <a:r>
              <a:rPr lang="en-US" altLang="zh-CN" sz="2400" b="1" dirty="0"/>
              <a:t>-</a:t>
            </a:r>
            <a:r>
              <a:rPr lang="zh-CN" altLang="en-US" sz="2400" b="1" dirty="0"/>
              <a:t>释放</a:t>
            </a:r>
            <a:endParaRPr lang="zh-CN" altLang="en-US" sz="2400" dirty="0"/>
          </a:p>
        </p:txBody>
      </p:sp>
      <p:cxnSp>
        <p:nvCxnSpPr>
          <p:cNvPr id="103" name="直接连接符 102">
            <a:extLst>
              <a:ext uri="{FF2B5EF4-FFF2-40B4-BE49-F238E27FC236}">
                <a16:creationId xmlns:a16="http://schemas.microsoft.com/office/drawing/2014/main" id="{F5F290FA-D1DD-44DC-A185-53FCB9EA181F}"/>
              </a:ext>
            </a:extLst>
          </p:cNvPr>
          <p:cNvCxnSpPr/>
          <p:nvPr/>
        </p:nvCxnSpPr>
        <p:spPr>
          <a:xfrm flipV="1">
            <a:off x="839695" y="3714341"/>
            <a:ext cx="6736771" cy="288"/>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04" name="组合 103">
            <a:extLst>
              <a:ext uri="{FF2B5EF4-FFF2-40B4-BE49-F238E27FC236}">
                <a16:creationId xmlns:a16="http://schemas.microsoft.com/office/drawing/2014/main" id="{A44AAC3C-8DD5-466C-88B5-FFA3FE422EE6}"/>
              </a:ext>
            </a:extLst>
          </p:cNvPr>
          <p:cNvGrpSpPr/>
          <p:nvPr/>
        </p:nvGrpSpPr>
        <p:grpSpPr>
          <a:xfrm>
            <a:off x="7576467" y="4027135"/>
            <a:ext cx="1905908" cy="584775"/>
            <a:chOff x="8293100" y="2585192"/>
            <a:chExt cx="3771900" cy="584775"/>
          </a:xfrm>
        </p:grpSpPr>
        <p:sp>
          <p:nvSpPr>
            <p:cNvPr id="105" name="矩形 104">
              <a:extLst>
                <a:ext uri="{FF2B5EF4-FFF2-40B4-BE49-F238E27FC236}">
                  <a16:creationId xmlns:a16="http://schemas.microsoft.com/office/drawing/2014/main" id="{812915A3-049C-49DB-8344-76898E3BB404}"/>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9</a:t>
              </a:r>
              <a:endParaRPr lang="zh-CN" altLang="en-US" sz="2000" b="1" dirty="0"/>
            </a:p>
          </p:txBody>
        </p:sp>
        <p:sp>
          <p:nvSpPr>
            <p:cNvPr id="106" name="矩形 105">
              <a:extLst>
                <a:ext uri="{FF2B5EF4-FFF2-40B4-BE49-F238E27FC236}">
                  <a16:creationId xmlns:a16="http://schemas.microsoft.com/office/drawing/2014/main" id="{6CDBD597-BE59-4A26-AF5E-D9C9A76D56F4}"/>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07" name="矩形 106">
              <a:extLst>
                <a:ext uri="{FF2B5EF4-FFF2-40B4-BE49-F238E27FC236}">
                  <a16:creationId xmlns:a16="http://schemas.microsoft.com/office/drawing/2014/main" id="{89F044DD-9D64-4DFC-B6B1-B17DE2F865D3}"/>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grpSp>
      <p:sp>
        <p:nvSpPr>
          <p:cNvPr id="108" name="矩形 107">
            <a:extLst>
              <a:ext uri="{FF2B5EF4-FFF2-40B4-BE49-F238E27FC236}">
                <a16:creationId xmlns:a16="http://schemas.microsoft.com/office/drawing/2014/main" id="{9CA92FE8-4685-4DC6-99D5-29C0A323CB66}"/>
              </a:ext>
            </a:extLst>
          </p:cNvPr>
          <p:cNvSpPr/>
          <p:nvPr/>
        </p:nvSpPr>
        <p:spPr>
          <a:xfrm>
            <a:off x="9478765" y="6159659"/>
            <a:ext cx="1891865" cy="461665"/>
          </a:xfrm>
          <a:prstGeom prst="rect">
            <a:avLst/>
          </a:prstGeom>
        </p:spPr>
        <p:txBody>
          <a:bodyPr wrap="none">
            <a:spAutoFit/>
          </a:bodyPr>
          <a:lstStyle/>
          <a:p>
            <a:r>
              <a:rPr lang="en-US" altLang="zh-CN" sz="2400" b="1" dirty="0"/>
              <a:t>P3</a:t>
            </a:r>
            <a:r>
              <a:rPr lang="zh-CN" altLang="en-US" sz="2400" b="1" dirty="0"/>
              <a:t>运行</a:t>
            </a:r>
            <a:r>
              <a:rPr lang="en-US" altLang="zh-CN" sz="2400" b="1" dirty="0"/>
              <a:t>-</a:t>
            </a:r>
            <a:r>
              <a:rPr lang="zh-CN" altLang="en-US" sz="2400" b="1" dirty="0"/>
              <a:t>释放</a:t>
            </a:r>
            <a:endParaRPr lang="zh-CN" altLang="en-US" sz="2400" dirty="0"/>
          </a:p>
        </p:txBody>
      </p:sp>
      <p:cxnSp>
        <p:nvCxnSpPr>
          <p:cNvPr id="109" name="直接连接符 108">
            <a:extLst>
              <a:ext uri="{FF2B5EF4-FFF2-40B4-BE49-F238E27FC236}">
                <a16:creationId xmlns:a16="http://schemas.microsoft.com/office/drawing/2014/main" id="{3AFED3F7-6E37-42E3-90DE-CBE9D8D9721E}"/>
              </a:ext>
            </a:extLst>
          </p:cNvPr>
          <p:cNvCxnSpPr/>
          <p:nvPr/>
        </p:nvCxnSpPr>
        <p:spPr>
          <a:xfrm flipV="1">
            <a:off x="835419" y="4288480"/>
            <a:ext cx="6736771" cy="288"/>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10" name="组合 109">
            <a:extLst>
              <a:ext uri="{FF2B5EF4-FFF2-40B4-BE49-F238E27FC236}">
                <a16:creationId xmlns:a16="http://schemas.microsoft.com/office/drawing/2014/main" id="{EBDE6489-C186-405C-98B5-808BF7C4641B}"/>
              </a:ext>
            </a:extLst>
          </p:cNvPr>
          <p:cNvGrpSpPr/>
          <p:nvPr/>
        </p:nvGrpSpPr>
        <p:grpSpPr>
          <a:xfrm>
            <a:off x="7574638" y="2254111"/>
            <a:ext cx="1907737" cy="584775"/>
            <a:chOff x="8293100" y="2585192"/>
            <a:chExt cx="3771900" cy="584775"/>
          </a:xfrm>
        </p:grpSpPr>
        <p:sp>
          <p:nvSpPr>
            <p:cNvPr id="111" name="矩形 110">
              <a:extLst>
                <a:ext uri="{FF2B5EF4-FFF2-40B4-BE49-F238E27FC236}">
                  <a16:creationId xmlns:a16="http://schemas.microsoft.com/office/drawing/2014/main" id="{357C61ED-EDEF-4B20-95C9-41491E0342C5}"/>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9</a:t>
              </a:r>
              <a:endParaRPr lang="zh-CN" altLang="en-US" sz="2000" b="1" dirty="0"/>
            </a:p>
          </p:txBody>
        </p:sp>
        <p:sp>
          <p:nvSpPr>
            <p:cNvPr id="112" name="矩形 111">
              <a:extLst>
                <a:ext uri="{FF2B5EF4-FFF2-40B4-BE49-F238E27FC236}">
                  <a16:creationId xmlns:a16="http://schemas.microsoft.com/office/drawing/2014/main" id="{0CA6EDBA-D92F-4201-AFA6-060D4F48EDEA}"/>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13" name="矩形 112">
              <a:extLst>
                <a:ext uri="{FF2B5EF4-FFF2-40B4-BE49-F238E27FC236}">
                  <a16:creationId xmlns:a16="http://schemas.microsoft.com/office/drawing/2014/main" id="{82796927-E1B5-4CAA-8DCE-76774287D58B}"/>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grpSp>
      <p:sp>
        <p:nvSpPr>
          <p:cNvPr id="114" name="矩形 113">
            <a:extLst>
              <a:ext uri="{FF2B5EF4-FFF2-40B4-BE49-F238E27FC236}">
                <a16:creationId xmlns:a16="http://schemas.microsoft.com/office/drawing/2014/main" id="{2FD5472F-B777-490A-876E-7ECB874B0E38}"/>
              </a:ext>
            </a:extLst>
          </p:cNvPr>
          <p:cNvSpPr/>
          <p:nvPr/>
        </p:nvSpPr>
        <p:spPr>
          <a:xfrm>
            <a:off x="9856108" y="1677976"/>
            <a:ext cx="2031325" cy="1938992"/>
          </a:xfrm>
          <a:prstGeom prst="rect">
            <a:avLst/>
          </a:prstGeom>
        </p:spPr>
        <p:txBody>
          <a:bodyPr wrap="none">
            <a:spAutoFit/>
          </a:bodyPr>
          <a:lstStyle/>
          <a:p>
            <a:r>
              <a:rPr lang="zh-CN" altLang="en-US" sz="2400" b="1" dirty="0"/>
              <a:t>存在安全序列</a:t>
            </a:r>
            <a:endParaRPr lang="en-US" altLang="zh-CN" sz="2400" b="1" dirty="0"/>
          </a:p>
          <a:p>
            <a:r>
              <a:rPr lang="en-US" altLang="zh-CN" sz="2400" dirty="0"/>
              <a:t>P1</a:t>
            </a:r>
          </a:p>
          <a:p>
            <a:r>
              <a:rPr lang="en-US" altLang="zh-CN" sz="2400" dirty="0"/>
              <a:t>P0</a:t>
            </a:r>
          </a:p>
          <a:p>
            <a:r>
              <a:rPr lang="en-US" altLang="zh-CN" sz="2400" dirty="0"/>
              <a:t>P2</a:t>
            </a:r>
          </a:p>
          <a:p>
            <a:r>
              <a:rPr lang="en-US" altLang="zh-CN" sz="2400" dirty="0"/>
              <a:t>P3</a:t>
            </a:r>
          </a:p>
        </p:txBody>
      </p:sp>
      <p:sp>
        <p:nvSpPr>
          <p:cNvPr id="115" name="矩形 114">
            <a:extLst>
              <a:ext uri="{FF2B5EF4-FFF2-40B4-BE49-F238E27FC236}">
                <a16:creationId xmlns:a16="http://schemas.microsoft.com/office/drawing/2014/main" id="{46E14251-5CB8-4ABD-9B6A-6B9B32302B21}"/>
              </a:ext>
            </a:extLst>
          </p:cNvPr>
          <p:cNvSpPr/>
          <p:nvPr/>
        </p:nvSpPr>
        <p:spPr>
          <a:xfrm>
            <a:off x="9704625" y="4064807"/>
            <a:ext cx="2334293" cy="461665"/>
          </a:xfrm>
          <a:prstGeom prst="rect">
            <a:avLst/>
          </a:prstGeom>
        </p:spPr>
        <p:txBody>
          <a:bodyPr wrap="none">
            <a:spAutoFit/>
          </a:bodyPr>
          <a:lstStyle/>
          <a:p>
            <a:r>
              <a:rPr lang="en-US" altLang="zh-CN" sz="2400" b="1" dirty="0"/>
              <a:t>T0</a:t>
            </a:r>
            <a:r>
              <a:rPr lang="zh-CN" altLang="en-US" sz="2400" b="1" dirty="0"/>
              <a:t>时刻是安全的</a:t>
            </a:r>
            <a:endParaRPr lang="en-US" altLang="zh-CN" sz="2400" dirty="0"/>
          </a:p>
        </p:txBody>
      </p:sp>
    </p:spTree>
    <p:extLst>
      <p:ext uri="{BB962C8B-B14F-4D97-AF65-F5344CB8AC3E}">
        <p14:creationId xmlns:p14="http://schemas.microsoft.com/office/powerpoint/2010/main" val="357413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arn(inVertic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down)">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down)">
                                      <p:cBhvr>
                                        <p:cTn id="22" dur="500"/>
                                        <p:tgtEl>
                                          <p:spTgt spid="66"/>
                                        </p:tgtEl>
                                      </p:cBhvr>
                                    </p:animEffect>
                                  </p:childTnLst>
                                </p:cTn>
                              </p:par>
                              <p:par>
                                <p:cTn id="23" presetID="22" presetClass="entr" presetSubtype="4"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down)">
                                      <p:cBhvr>
                                        <p:cTn id="25" dur="500"/>
                                        <p:tgtEl>
                                          <p:spTgt spid="6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down)">
                                      <p:cBhvr>
                                        <p:cTn id="28" dur="500"/>
                                        <p:tgtEl>
                                          <p:spTgt spid="7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wipe(down)">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wipe(down)">
                                      <p:cBhvr>
                                        <p:cTn id="39" dur="500"/>
                                        <p:tgtEl>
                                          <p:spTgt spid="8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barn(inVertical)">
                                      <p:cBhvr>
                                        <p:cTn id="42" dur="500"/>
                                        <p:tgtEl>
                                          <p:spTgt spid="8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down)">
                                      <p:cBhvr>
                                        <p:cTn id="47" dur="500"/>
                                        <p:tgtEl>
                                          <p:spTgt spid="8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arn(inVertical)">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wipe(down)">
                                      <p:cBhvr>
                                        <p:cTn id="57" dur="500"/>
                                        <p:tgtEl>
                                          <p:spTgt spid="9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91"/>
                                        </p:tgtEl>
                                        <p:attrNameLst>
                                          <p:attrName>style.visibility</p:attrName>
                                        </p:attrNameLst>
                                      </p:cBhvr>
                                      <p:to>
                                        <p:strVal val="visible"/>
                                      </p:to>
                                    </p:set>
                                    <p:animEffect transition="in" filter="wipe(down)">
                                      <p:cBhvr>
                                        <p:cTn id="62" dur="500"/>
                                        <p:tgtEl>
                                          <p:spTgt spid="9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85"/>
                                        </p:tgtEl>
                                      </p:cBhvr>
                                    </p:animEffect>
                                    <p:set>
                                      <p:cBhvr>
                                        <p:cTn id="67" dur="1" fill="hold">
                                          <p:stCondLst>
                                            <p:cond delay="499"/>
                                          </p:stCondLst>
                                        </p:cTn>
                                        <p:tgtEl>
                                          <p:spTgt spid="8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wipe(down)">
                                      <p:cBhvr>
                                        <p:cTn id="72" dur="500"/>
                                        <p:tgtEl>
                                          <p:spTgt spid="9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barn(inVertical)">
                                      <p:cBhvr>
                                        <p:cTn id="77" dur="500"/>
                                        <p:tgtEl>
                                          <p:spTgt spid="9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wipe(down)">
                                      <p:cBhvr>
                                        <p:cTn id="82" dur="500"/>
                                        <p:tgtEl>
                                          <p:spTgt spid="9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91"/>
                                        </p:tgtEl>
                                      </p:cBhvr>
                                    </p:animEffect>
                                    <p:set>
                                      <p:cBhvr>
                                        <p:cTn id="87" dur="1" fill="hold">
                                          <p:stCondLst>
                                            <p:cond delay="499"/>
                                          </p:stCondLst>
                                        </p:cTn>
                                        <p:tgtEl>
                                          <p:spTgt spid="9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wipe(down)">
                                      <p:cBhvr>
                                        <p:cTn id="92" dur="500"/>
                                        <p:tgtEl>
                                          <p:spTgt spid="9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wipe(down)">
                                      <p:cBhvr>
                                        <p:cTn id="97" dur="500"/>
                                        <p:tgtEl>
                                          <p:spTgt spid="102"/>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barn(inVertical)">
                                      <p:cBhvr>
                                        <p:cTn id="102" dur="500"/>
                                        <p:tgtEl>
                                          <p:spTgt spid="10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98"/>
                                        </p:tgtEl>
                                      </p:cBhvr>
                                    </p:animEffect>
                                    <p:set>
                                      <p:cBhvr>
                                        <p:cTn id="107" dur="1" fill="hold">
                                          <p:stCondLst>
                                            <p:cond delay="499"/>
                                          </p:stCondLst>
                                        </p:cTn>
                                        <p:tgtEl>
                                          <p:spTgt spid="9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wipe(down)">
                                      <p:cBhvr>
                                        <p:cTn id="112" dur="500"/>
                                        <p:tgtEl>
                                          <p:spTgt spid="104"/>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08"/>
                                        </p:tgtEl>
                                        <p:attrNameLst>
                                          <p:attrName>style.visibility</p:attrName>
                                        </p:attrNameLst>
                                      </p:cBhvr>
                                      <p:to>
                                        <p:strVal val="visible"/>
                                      </p:to>
                                    </p:set>
                                    <p:animEffect transition="in" filter="wipe(down)">
                                      <p:cBhvr>
                                        <p:cTn id="117" dur="500"/>
                                        <p:tgtEl>
                                          <p:spTgt spid="108"/>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nodeType="clickEffect">
                                  <p:stCondLst>
                                    <p:cond delay="0"/>
                                  </p:stCondLst>
                                  <p:childTnLst>
                                    <p:set>
                                      <p:cBhvr>
                                        <p:cTn id="121" dur="1" fill="hold">
                                          <p:stCondLst>
                                            <p:cond delay="0"/>
                                          </p:stCondLst>
                                        </p:cTn>
                                        <p:tgtEl>
                                          <p:spTgt spid="109"/>
                                        </p:tgtEl>
                                        <p:attrNameLst>
                                          <p:attrName>style.visibility</p:attrName>
                                        </p:attrNameLst>
                                      </p:cBhvr>
                                      <p:to>
                                        <p:strVal val="visible"/>
                                      </p:to>
                                    </p:set>
                                    <p:animEffect transition="in" filter="barn(inVertical)">
                                      <p:cBhvr>
                                        <p:cTn id="122" dur="500"/>
                                        <p:tgtEl>
                                          <p:spTgt spid="10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4" fill="hold" nodeType="clickEffect">
                                  <p:stCondLst>
                                    <p:cond delay="0"/>
                                  </p:stCondLst>
                                  <p:childTnLst>
                                    <p:animEffect transition="out" filter="wipe(down)">
                                      <p:cBhvr>
                                        <p:cTn id="126" dur="500"/>
                                        <p:tgtEl>
                                          <p:spTgt spid="104"/>
                                        </p:tgtEl>
                                      </p:cBhvr>
                                    </p:animEffect>
                                    <p:set>
                                      <p:cBhvr>
                                        <p:cTn id="127" dur="1" fill="hold">
                                          <p:stCondLst>
                                            <p:cond delay="499"/>
                                          </p:stCondLst>
                                        </p:cTn>
                                        <p:tgtEl>
                                          <p:spTgt spid="104"/>
                                        </p:tgtEl>
                                        <p:attrNameLst>
                                          <p:attrName>style.visibility</p:attrName>
                                        </p:attrNameLst>
                                      </p:cBhvr>
                                      <p:to>
                                        <p:strVal val="hidden"/>
                                      </p:to>
                                    </p:set>
                                  </p:childTnLst>
                                </p:cTn>
                              </p:par>
                              <p:par>
                                <p:cTn id="128" presetID="22" presetClass="entr" presetSubtype="4" fill="hold" nodeType="withEffect">
                                  <p:stCondLst>
                                    <p:cond delay="0"/>
                                  </p:stCondLst>
                                  <p:childTnLst>
                                    <p:set>
                                      <p:cBhvr>
                                        <p:cTn id="129" dur="1" fill="hold">
                                          <p:stCondLst>
                                            <p:cond delay="0"/>
                                          </p:stCondLst>
                                        </p:cTn>
                                        <p:tgtEl>
                                          <p:spTgt spid="110"/>
                                        </p:tgtEl>
                                        <p:attrNameLst>
                                          <p:attrName>style.visibility</p:attrName>
                                        </p:attrNameLst>
                                      </p:cBhvr>
                                      <p:to>
                                        <p:strVal val="visible"/>
                                      </p:to>
                                    </p:set>
                                    <p:animEffect transition="in" filter="wipe(down)">
                                      <p:cBhvr>
                                        <p:cTn id="130" dur="500"/>
                                        <p:tgtEl>
                                          <p:spTgt spid="11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wipe(down)">
                                      <p:cBhvr>
                                        <p:cTn id="135" dur="500"/>
                                        <p:tgtEl>
                                          <p:spTgt spid="11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15"/>
                                        </p:tgtEl>
                                        <p:attrNameLst>
                                          <p:attrName>style.visibility</p:attrName>
                                        </p:attrNameLst>
                                      </p:cBhvr>
                                      <p:to>
                                        <p:strVal val="visible"/>
                                      </p:to>
                                    </p:set>
                                    <p:animEffect transition="in" filter="wipe(down)">
                                      <p:cBhvr>
                                        <p:cTn id="14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1" grpId="0"/>
      <p:bldP spid="76" grpId="0"/>
      <p:bldP spid="83" grpId="0"/>
      <p:bldP spid="84" grpId="0" animBg="1"/>
      <p:bldP spid="89" grpId="0"/>
      <p:bldP spid="90" grpId="0"/>
      <p:bldP spid="95" grpId="0"/>
      <p:bldP spid="96" grpId="0"/>
      <p:bldP spid="102" grpId="0"/>
      <p:bldP spid="108" grpId="0"/>
      <p:bldP spid="114" grpId="0"/>
      <p:bldP spid="1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示例</a:t>
            </a:r>
          </a:p>
        </p:txBody>
      </p:sp>
      <p:grpSp>
        <p:nvGrpSpPr>
          <p:cNvPr id="25" name="组合 24">
            <a:extLst>
              <a:ext uri="{FF2B5EF4-FFF2-40B4-BE49-F238E27FC236}">
                <a16:creationId xmlns:a16="http://schemas.microsoft.com/office/drawing/2014/main" id="{1083813A-BC5E-4590-88BF-3D1DDE028FD7}"/>
              </a:ext>
            </a:extLst>
          </p:cNvPr>
          <p:cNvGrpSpPr/>
          <p:nvPr/>
        </p:nvGrpSpPr>
        <p:grpSpPr>
          <a:xfrm>
            <a:off x="1851462" y="2197309"/>
            <a:ext cx="1907737"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sp>
        <p:nvSpPr>
          <p:cNvPr id="27" name="矩形 26">
            <a:extLst>
              <a:ext uri="{FF2B5EF4-FFF2-40B4-BE49-F238E27FC236}">
                <a16:creationId xmlns:a16="http://schemas.microsoft.com/office/drawing/2014/main" id="{70E063E6-044C-4CEE-BA68-8F444D5E4D5C}"/>
              </a:ext>
            </a:extLst>
          </p:cNvPr>
          <p:cNvSpPr/>
          <p:nvPr/>
        </p:nvSpPr>
        <p:spPr>
          <a:xfrm>
            <a:off x="3759198" y="278702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29" name="矩形 28">
            <a:extLst>
              <a:ext uri="{FF2B5EF4-FFF2-40B4-BE49-F238E27FC236}">
                <a16:creationId xmlns:a16="http://schemas.microsoft.com/office/drawing/2014/main" id="{140265B3-4C9D-42A1-B20B-3630EA2F5B08}"/>
              </a:ext>
            </a:extLst>
          </p:cNvPr>
          <p:cNvSpPr/>
          <p:nvPr/>
        </p:nvSpPr>
        <p:spPr>
          <a:xfrm>
            <a:off x="3759198"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0" name="矩形 29">
            <a:extLst>
              <a:ext uri="{FF2B5EF4-FFF2-40B4-BE49-F238E27FC236}">
                <a16:creationId xmlns:a16="http://schemas.microsoft.com/office/drawing/2014/main" id="{58BF0128-C073-4C44-9F6F-B0190701DF84}"/>
              </a:ext>
            </a:extLst>
          </p:cNvPr>
          <p:cNvSpPr/>
          <p:nvPr/>
        </p:nvSpPr>
        <p:spPr>
          <a:xfrm>
            <a:off x="3759198" y="454134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1" name="矩形 30">
            <a:extLst>
              <a:ext uri="{FF2B5EF4-FFF2-40B4-BE49-F238E27FC236}">
                <a16:creationId xmlns:a16="http://schemas.microsoft.com/office/drawing/2014/main" id="{0B5CB113-D799-4618-B8BD-0EC098E297C9}"/>
              </a:ext>
            </a:extLst>
          </p:cNvPr>
          <p:cNvSpPr/>
          <p:nvPr/>
        </p:nvSpPr>
        <p:spPr>
          <a:xfrm>
            <a:off x="4395110" y="278702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3" name="矩形 32">
            <a:extLst>
              <a:ext uri="{FF2B5EF4-FFF2-40B4-BE49-F238E27FC236}">
                <a16:creationId xmlns:a16="http://schemas.microsoft.com/office/drawing/2014/main" id="{2C1D76FD-94BF-45CB-91EA-8B16DF3DAD13}"/>
              </a:ext>
            </a:extLst>
          </p:cNvPr>
          <p:cNvSpPr/>
          <p:nvPr/>
        </p:nvSpPr>
        <p:spPr>
          <a:xfrm>
            <a:off x="4395110"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4" name="矩形 33">
            <a:extLst>
              <a:ext uri="{FF2B5EF4-FFF2-40B4-BE49-F238E27FC236}">
                <a16:creationId xmlns:a16="http://schemas.microsoft.com/office/drawing/2014/main" id="{4513CC06-53F4-4ABE-9F81-5EC5359A8F99}"/>
              </a:ext>
            </a:extLst>
          </p:cNvPr>
          <p:cNvSpPr/>
          <p:nvPr/>
        </p:nvSpPr>
        <p:spPr>
          <a:xfrm>
            <a:off x="4395110" y="454134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5" name="矩形 34">
            <a:extLst>
              <a:ext uri="{FF2B5EF4-FFF2-40B4-BE49-F238E27FC236}">
                <a16:creationId xmlns:a16="http://schemas.microsoft.com/office/drawing/2014/main" id="{2C2F61C0-34D8-4893-8FD6-673FC38BB581}"/>
              </a:ext>
            </a:extLst>
          </p:cNvPr>
          <p:cNvSpPr/>
          <p:nvPr/>
        </p:nvSpPr>
        <p:spPr>
          <a:xfrm>
            <a:off x="5031023" y="278702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grpSp>
        <p:nvGrpSpPr>
          <p:cNvPr id="22" name="组合 21">
            <a:extLst>
              <a:ext uri="{FF2B5EF4-FFF2-40B4-BE49-F238E27FC236}">
                <a16:creationId xmlns:a16="http://schemas.microsoft.com/office/drawing/2014/main" id="{249A7A3A-3D63-4E5C-9063-679C17A86264}"/>
              </a:ext>
            </a:extLst>
          </p:cNvPr>
          <p:cNvGrpSpPr/>
          <p:nvPr/>
        </p:nvGrpSpPr>
        <p:grpSpPr>
          <a:xfrm>
            <a:off x="3759198" y="3371795"/>
            <a:ext cx="1907737" cy="584775"/>
            <a:chOff x="3759198" y="3371795"/>
            <a:chExt cx="1907737" cy="584775"/>
          </a:xfrm>
        </p:grpSpPr>
        <p:sp>
          <p:nvSpPr>
            <p:cNvPr id="28" name="矩形 27">
              <a:extLst>
                <a:ext uri="{FF2B5EF4-FFF2-40B4-BE49-F238E27FC236}">
                  <a16:creationId xmlns:a16="http://schemas.microsoft.com/office/drawing/2014/main" id="{A0CEFBEA-1694-4F39-90BD-6F4E2D13301F}"/>
                </a:ext>
              </a:extLst>
            </p:cNvPr>
            <p:cNvSpPr/>
            <p:nvPr/>
          </p:nvSpPr>
          <p:spPr>
            <a:xfrm>
              <a:off x="3759198" y="337179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5</a:t>
              </a:r>
              <a:endParaRPr lang="zh-CN" altLang="en-US" sz="2000" b="1" dirty="0"/>
            </a:p>
          </p:txBody>
        </p:sp>
        <p:sp>
          <p:nvSpPr>
            <p:cNvPr id="32" name="矩形 31">
              <a:extLst>
                <a:ext uri="{FF2B5EF4-FFF2-40B4-BE49-F238E27FC236}">
                  <a16:creationId xmlns:a16="http://schemas.microsoft.com/office/drawing/2014/main" id="{864570CE-529A-4CEB-8CB6-29E485CA2D2B}"/>
                </a:ext>
              </a:extLst>
            </p:cNvPr>
            <p:cNvSpPr/>
            <p:nvPr/>
          </p:nvSpPr>
          <p:spPr>
            <a:xfrm>
              <a:off x="4395110" y="337179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6" name="矩形 35">
              <a:extLst>
                <a:ext uri="{FF2B5EF4-FFF2-40B4-BE49-F238E27FC236}">
                  <a16:creationId xmlns:a16="http://schemas.microsoft.com/office/drawing/2014/main" id="{8167DCB3-4E87-44B7-857E-12C96BE68BEB}"/>
                </a:ext>
              </a:extLst>
            </p:cNvPr>
            <p:cNvSpPr/>
            <p:nvPr/>
          </p:nvSpPr>
          <p:spPr>
            <a:xfrm>
              <a:off x="5031023" y="337179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grpSp>
      <p:sp>
        <p:nvSpPr>
          <p:cNvPr id="37" name="矩形 36">
            <a:extLst>
              <a:ext uri="{FF2B5EF4-FFF2-40B4-BE49-F238E27FC236}">
                <a16:creationId xmlns:a16="http://schemas.microsoft.com/office/drawing/2014/main" id="{A95886D8-9A75-448F-B916-E1CAAF193FC0}"/>
              </a:ext>
            </a:extLst>
          </p:cNvPr>
          <p:cNvSpPr/>
          <p:nvPr/>
        </p:nvSpPr>
        <p:spPr>
          <a:xfrm>
            <a:off x="5031023"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8" name="矩形 37">
            <a:extLst>
              <a:ext uri="{FF2B5EF4-FFF2-40B4-BE49-F238E27FC236}">
                <a16:creationId xmlns:a16="http://schemas.microsoft.com/office/drawing/2014/main" id="{FF75DB7B-439B-4839-AB5B-A71750E28CB4}"/>
              </a:ext>
            </a:extLst>
          </p:cNvPr>
          <p:cNvSpPr/>
          <p:nvPr/>
        </p:nvSpPr>
        <p:spPr>
          <a:xfrm>
            <a:off x="5031023" y="454134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9" name="矩形 38">
            <a:extLst>
              <a:ext uri="{FF2B5EF4-FFF2-40B4-BE49-F238E27FC236}">
                <a16:creationId xmlns:a16="http://schemas.microsoft.com/office/drawing/2014/main" id="{93337BDC-E8B7-4697-B5E0-430AD462AFC7}"/>
              </a:ext>
            </a:extLst>
          </p:cNvPr>
          <p:cNvSpPr/>
          <p:nvPr/>
        </p:nvSpPr>
        <p:spPr>
          <a:xfrm>
            <a:off x="3759198" y="2202245"/>
            <a:ext cx="1907737"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Allocation</a:t>
            </a:r>
            <a:endParaRPr lang="zh-CN" altLang="en-US" sz="2000" b="1" dirty="0"/>
          </a:p>
        </p:txBody>
      </p:sp>
      <p:sp>
        <p:nvSpPr>
          <p:cNvPr id="41" name="矩形 40">
            <a:extLst>
              <a:ext uri="{FF2B5EF4-FFF2-40B4-BE49-F238E27FC236}">
                <a16:creationId xmlns:a16="http://schemas.microsoft.com/office/drawing/2014/main" id="{13DD5365-4168-44EF-9FC8-70FB7A26F004}"/>
              </a:ext>
            </a:extLst>
          </p:cNvPr>
          <p:cNvSpPr/>
          <p:nvPr/>
        </p:nvSpPr>
        <p:spPr>
          <a:xfrm>
            <a:off x="5668728" y="278673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3" name="矩形 42">
            <a:extLst>
              <a:ext uri="{FF2B5EF4-FFF2-40B4-BE49-F238E27FC236}">
                <a16:creationId xmlns:a16="http://schemas.microsoft.com/office/drawing/2014/main" id="{F72D6CAC-AD95-4DA7-AE3B-06FEA6FE0ED2}"/>
              </a:ext>
            </a:extLst>
          </p:cNvPr>
          <p:cNvSpPr/>
          <p:nvPr/>
        </p:nvSpPr>
        <p:spPr>
          <a:xfrm>
            <a:off x="5668728"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1</a:t>
            </a:r>
            <a:endParaRPr lang="zh-CN" altLang="en-US" sz="2000" b="1" dirty="0">
              <a:solidFill>
                <a:srgbClr val="FF0000"/>
              </a:solidFill>
            </a:endParaRPr>
          </a:p>
        </p:txBody>
      </p:sp>
      <p:sp>
        <p:nvSpPr>
          <p:cNvPr id="44" name="矩形 43">
            <a:extLst>
              <a:ext uri="{FF2B5EF4-FFF2-40B4-BE49-F238E27FC236}">
                <a16:creationId xmlns:a16="http://schemas.microsoft.com/office/drawing/2014/main" id="{E194A438-2E6C-41F6-BB10-201DA1C0C0F2}"/>
              </a:ext>
            </a:extLst>
          </p:cNvPr>
          <p:cNvSpPr/>
          <p:nvPr/>
        </p:nvSpPr>
        <p:spPr>
          <a:xfrm>
            <a:off x="5668728" y="454105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4</a:t>
            </a:r>
            <a:endParaRPr lang="zh-CN" altLang="en-US" sz="2000" b="1" dirty="0">
              <a:solidFill>
                <a:srgbClr val="FF0000"/>
              </a:solidFill>
            </a:endParaRPr>
          </a:p>
        </p:txBody>
      </p:sp>
      <p:sp>
        <p:nvSpPr>
          <p:cNvPr id="45" name="矩形 44">
            <a:extLst>
              <a:ext uri="{FF2B5EF4-FFF2-40B4-BE49-F238E27FC236}">
                <a16:creationId xmlns:a16="http://schemas.microsoft.com/office/drawing/2014/main" id="{1F53CC97-308C-4888-96E6-6BCA0B0B8107}"/>
              </a:ext>
            </a:extLst>
          </p:cNvPr>
          <p:cNvSpPr/>
          <p:nvPr/>
        </p:nvSpPr>
        <p:spPr>
          <a:xfrm>
            <a:off x="6304640" y="278673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7" name="矩形 46">
            <a:extLst>
              <a:ext uri="{FF2B5EF4-FFF2-40B4-BE49-F238E27FC236}">
                <a16:creationId xmlns:a16="http://schemas.microsoft.com/office/drawing/2014/main" id="{789BE1B8-F846-41F7-8CEC-60E2358557EB}"/>
              </a:ext>
            </a:extLst>
          </p:cNvPr>
          <p:cNvSpPr/>
          <p:nvPr/>
        </p:nvSpPr>
        <p:spPr>
          <a:xfrm>
            <a:off x="6304640"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48" name="矩形 47">
            <a:extLst>
              <a:ext uri="{FF2B5EF4-FFF2-40B4-BE49-F238E27FC236}">
                <a16:creationId xmlns:a16="http://schemas.microsoft.com/office/drawing/2014/main" id="{2BA70C09-69AD-45F1-9799-3D35D4860B27}"/>
              </a:ext>
            </a:extLst>
          </p:cNvPr>
          <p:cNvSpPr/>
          <p:nvPr/>
        </p:nvSpPr>
        <p:spPr>
          <a:xfrm>
            <a:off x="6304640" y="454105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9" name="矩形 48">
            <a:extLst>
              <a:ext uri="{FF2B5EF4-FFF2-40B4-BE49-F238E27FC236}">
                <a16:creationId xmlns:a16="http://schemas.microsoft.com/office/drawing/2014/main" id="{7F99BD49-5C43-457E-A8D8-EEE77E876382}"/>
              </a:ext>
            </a:extLst>
          </p:cNvPr>
          <p:cNvSpPr/>
          <p:nvPr/>
        </p:nvSpPr>
        <p:spPr>
          <a:xfrm>
            <a:off x="6940553" y="278673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grpSp>
        <p:nvGrpSpPr>
          <p:cNvPr id="24" name="组合 23">
            <a:extLst>
              <a:ext uri="{FF2B5EF4-FFF2-40B4-BE49-F238E27FC236}">
                <a16:creationId xmlns:a16="http://schemas.microsoft.com/office/drawing/2014/main" id="{CE8907B6-2897-41D1-9718-72BD90BF5780}"/>
              </a:ext>
            </a:extLst>
          </p:cNvPr>
          <p:cNvGrpSpPr/>
          <p:nvPr/>
        </p:nvGrpSpPr>
        <p:grpSpPr>
          <a:xfrm>
            <a:off x="5668728" y="3371507"/>
            <a:ext cx="1907737" cy="584775"/>
            <a:chOff x="5668728" y="3371507"/>
            <a:chExt cx="1907737" cy="584775"/>
          </a:xfrm>
        </p:grpSpPr>
        <p:sp>
          <p:nvSpPr>
            <p:cNvPr id="42" name="矩形 41">
              <a:extLst>
                <a:ext uri="{FF2B5EF4-FFF2-40B4-BE49-F238E27FC236}">
                  <a16:creationId xmlns:a16="http://schemas.microsoft.com/office/drawing/2014/main" id="{91E3494C-49B0-4674-9909-3925AD8C14E5}"/>
                </a:ext>
              </a:extLst>
            </p:cNvPr>
            <p:cNvSpPr/>
            <p:nvPr/>
          </p:nvSpPr>
          <p:spPr>
            <a:xfrm>
              <a:off x="5668728" y="337150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1</a:t>
              </a:r>
              <a:endParaRPr lang="zh-CN" altLang="en-US" sz="2000" b="1" dirty="0">
                <a:solidFill>
                  <a:srgbClr val="FF0000"/>
                </a:solidFill>
              </a:endParaRPr>
            </a:p>
          </p:txBody>
        </p:sp>
        <p:sp>
          <p:nvSpPr>
            <p:cNvPr id="46" name="矩形 45">
              <a:extLst>
                <a:ext uri="{FF2B5EF4-FFF2-40B4-BE49-F238E27FC236}">
                  <a16:creationId xmlns:a16="http://schemas.microsoft.com/office/drawing/2014/main" id="{A0C286F3-81BB-4C8A-84E2-FCEDD322B445}"/>
                </a:ext>
              </a:extLst>
            </p:cNvPr>
            <p:cNvSpPr/>
            <p:nvPr/>
          </p:nvSpPr>
          <p:spPr>
            <a:xfrm>
              <a:off x="6304640" y="337150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50" name="矩形 49">
              <a:extLst>
                <a:ext uri="{FF2B5EF4-FFF2-40B4-BE49-F238E27FC236}">
                  <a16:creationId xmlns:a16="http://schemas.microsoft.com/office/drawing/2014/main" id="{EAB2377C-8332-424E-865C-BC336263BF78}"/>
                </a:ext>
              </a:extLst>
            </p:cNvPr>
            <p:cNvSpPr/>
            <p:nvPr/>
          </p:nvSpPr>
          <p:spPr>
            <a:xfrm>
              <a:off x="6940553" y="337150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grpSp>
      <p:sp>
        <p:nvSpPr>
          <p:cNvPr id="51" name="矩形 50">
            <a:extLst>
              <a:ext uri="{FF2B5EF4-FFF2-40B4-BE49-F238E27FC236}">
                <a16:creationId xmlns:a16="http://schemas.microsoft.com/office/drawing/2014/main" id="{BF9F42E0-FB8D-404D-825E-31901828B895}"/>
              </a:ext>
            </a:extLst>
          </p:cNvPr>
          <p:cNvSpPr/>
          <p:nvPr/>
        </p:nvSpPr>
        <p:spPr>
          <a:xfrm>
            <a:off x="6940553"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3</a:t>
            </a:r>
            <a:endParaRPr lang="zh-CN" altLang="en-US" sz="2000" b="1" dirty="0">
              <a:solidFill>
                <a:srgbClr val="FF0000"/>
              </a:solidFill>
            </a:endParaRPr>
          </a:p>
        </p:txBody>
      </p:sp>
      <p:sp>
        <p:nvSpPr>
          <p:cNvPr id="52" name="矩形 51">
            <a:extLst>
              <a:ext uri="{FF2B5EF4-FFF2-40B4-BE49-F238E27FC236}">
                <a16:creationId xmlns:a16="http://schemas.microsoft.com/office/drawing/2014/main" id="{EE232B31-324D-41A9-9D92-ACD7F98F5F5D}"/>
              </a:ext>
            </a:extLst>
          </p:cNvPr>
          <p:cNvSpPr/>
          <p:nvPr/>
        </p:nvSpPr>
        <p:spPr>
          <a:xfrm>
            <a:off x="6940553" y="454105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53" name="矩形 52">
            <a:extLst>
              <a:ext uri="{FF2B5EF4-FFF2-40B4-BE49-F238E27FC236}">
                <a16:creationId xmlns:a16="http://schemas.microsoft.com/office/drawing/2014/main" id="{0FE140C1-F210-48B6-8B98-FC2C6D421969}"/>
              </a:ext>
            </a:extLst>
          </p:cNvPr>
          <p:cNvSpPr/>
          <p:nvPr/>
        </p:nvSpPr>
        <p:spPr>
          <a:xfrm>
            <a:off x="5668728" y="2201957"/>
            <a:ext cx="1907737"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Need</a:t>
            </a:r>
            <a:endParaRPr lang="zh-CN" altLang="en-US" sz="2000" b="1" dirty="0">
              <a:solidFill>
                <a:srgbClr val="FF0000"/>
              </a:solidFill>
            </a:endParaRPr>
          </a:p>
        </p:txBody>
      </p:sp>
      <p:grpSp>
        <p:nvGrpSpPr>
          <p:cNvPr id="56" name="组合 55">
            <a:extLst>
              <a:ext uri="{FF2B5EF4-FFF2-40B4-BE49-F238E27FC236}">
                <a16:creationId xmlns:a16="http://schemas.microsoft.com/office/drawing/2014/main" id="{7885030E-B093-4033-B8C8-608B5F60A7FB}"/>
              </a:ext>
            </a:extLst>
          </p:cNvPr>
          <p:cNvGrpSpPr/>
          <p:nvPr/>
        </p:nvGrpSpPr>
        <p:grpSpPr>
          <a:xfrm>
            <a:off x="839693" y="2202245"/>
            <a:ext cx="1011768" cy="2923875"/>
            <a:chOff x="674357" y="3849964"/>
            <a:chExt cx="1011768" cy="2923875"/>
          </a:xfrm>
        </p:grpSpPr>
        <p:sp>
          <p:nvSpPr>
            <p:cNvPr id="57" name="矩形 56">
              <a:extLst>
                <a:ext uri="{FF2B5EF4-FFF2-40B4-BE49-F238E27FC236}">
                  <a16:creationId xmlns:a16="http://schemas.microsoft.com/office/drawing/2014/main" id="{A3F8B1E2-3620-4C8A-9DB5-E6A2345342CB}"/>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8" name="矩形 57">
              <a:extLst>
                <a:ext uri="{FF2B5EF4-FFF2-40B4-BE49-F238E27FC236}">
                  <a16:creationId xmlns:a16="http://schemas.microsoft.com/office/drawing/2014/main" id="{D9886F4B-63A3-4818-8E21-B5A284869891}"/>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9" name="矩形 58">
              <a:extLst>
                <a:ext uri="{FF2B5EF4-FFF2-40B4-BE49-F238E27FC236}">
                  <a16:creationId xmlns:a16="http://schemas.microsoft.com/office/drawing/2014/main" id="{400AB8DF-F9C4-4BB0-AA06-03BDA21953CE}"/>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0" name="矩形 59">
              <a:extLst>
                <a:ext uri="{FF2B5EF4-FFF2-40B4-BE49-F238E27FC236}">
                  <a16:creationId xmlns:a16="http://schemas.microsoft.com/office/drawing/2014/main" id="{C659D9FA-1F9C-4E10-8082-636C4B63CA3A}"/>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1" name="矩形 60">
              <a:extLst>
                <a:ext uri="{FF2B5EF4-FFF2-40B4-BE49-F238E27FC236}">
                  <a16:creationId xmlns:a16="http://schemas.microsoft.com/office/drawing/2014/main" id="{66C8825F-4158-4A71-BDDE-1D81CB478BA5}"/>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sp>
        <p:nvSpPr>
          <p:cNvPr id="84" name="矩形 83">
            <a:extLst>
              <a:ext uri="{FF2B5EF4-FFF2-40B4-BE49-F238E27FC236}">
                <a16:creationId xmlns:a16="http://schemas.microsoft.com/office/drawing/2014/main" id="{1E9840C9-9A42-4DDF-923A-BD47A603EA6E}"/>
              </a:ext>
            </a:extLst>
          </p:cNvPr>
          <p:cNvSpPr/>
          <p:nvPr/>
        </p:nvSpPr>
        <p:spPr>
          <a:xfrm>
            <a:off x="7576466" y="2191984"/>
            <a:ext cx="190773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Available</a:t>
            </a:r>
            <a:endParaRPr lang="zh-CN" altLang="en-US" sz="2000" b="1" dirty="0"/>
          </a:p>
        </p:txBody>
      </p:sp>
      <p:sp>
        <p:nvSpPr>
          <p:cNvPr id="8" name="矩形 7">
            <a:extLst>
              <a:ext uri="{FF2B5EF4-FFF2-40B4-BE49-F238E27FC236}">
                <a16:creationId xmlns:a16="http://schemas.microsoft.com/office/drawing/2014/main" id="{554E5B4B-8E7A-4A20-9986-93EDA33E578D}"/>
              </a:ext>
            </a:extLst>
          </p:cNvPr>
          <p:cNvSpPr/>
          <p:nvPr/>
        </p:nvSpPr>
        <p:spPr>
          <a:xfrm>
            <a:off x="377676" y="1511497"/>
            <a:ext cx="10825711" cy="579839"/>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sz="2400" b="1" dirty="0"/>
              <a:t>T0</a:t>
            </a:r>
            <a:r>
              <a:rPr lang="zh-CN" altLang="en-US" sz="2400" b="1" dirty="0"/>
              <a:t>时刻，若</a:t>
            </a:r>
            <a:r>
              <a:rPr lang="en-US" altLang="zh-CN" sz="2400" b="1" dirty="0"/>
              <a:t>P1</a:t>
            </a:r>
            <a:r>
              <a:rPr lang="zh-CN" altLang="en-US" sz="2400" b="1" dirty="0"/>
              <a:t>发出请求，</a:t>
            </a:r>
            <a:r>
              <a:rPr lang="en-US" altLang="zh-CN" sz="2400" b="1" dirty="0"/>
              <a:t>Request</a:t>
            </a:r>
            <a:r>
              <a:rPr lang="zh-CN" altLang="en-US" sz="2400" b="1" dirty="0"/>
              <a:t>（</a:t>
            </a:r>
            <a:r>
              <a:rPr lang="en-US" altLang="zh-CN" sz="2400" b="1" dirty="0"/>
              <a:t>1</a:t>
            </a:r>
            <a:r>
              <a:rPr lang="zh-CN" altLang="en-US" sz="2400" b="1" dirty="0"/>
              <a:t>，</a:t>
            </a:r>
            <a:r>
              <a:rPr lang="en-US" altLang="zh-CN" sz="2400" b="1" dirty="0"/>
              <a:t>0</a:t>
            </a:r>
            <a:r>
              <a:rPr lang="zh-CN" altLang="en-US" sz="2400" b="1" dirty="0"/>
              <a:t>，</a:t>
            </a:r>
            <a:r>
              <a:rPr lang="en-US" altLang="zh-CN" sz="2400" b="1" dirty="0"/>
              <a:t>1</a:t>
            </a:r>
            <a:r>
              <a:rPr lang="zh-CN" altLang="en-US" sz="2400" b="1" dirty="0"/>
              <a:t>），系统能否分配给它？</a:t>
            </a:r>
            <a:endParaRPr lang="en-US" altLang="zh-CN" sz="2400" b="1" dirty="0"/>
          </a:p>
        </p:txBody>
      </p:sp>
      <p:grpSp>
        <p:nvGrpSpPr>
          <p:cNvPr id="117" name="组合 116">
            <a:extLst>
              <a:ext uri="{FF2B5EF4-FFF2-40B4-BE49-F238E27FC236}">
                <a16:creationId xmlns:a16="http://schemas.microsoft.com/office/drawing/2014/main" id="{134E53E3-B965-412B-8FD6-70A8F6776D80}"/>
              </a:ext>
            </a:extLst>
          </p:cNvPr>
          <p:cNvGrpSpPr/>
          <p:nvPr/>
        </p:nvGrpSpPr>
        <p:grpSpPr>
          <a:xfrm>
            <a:off x="7577931" y="2776759"/>
            <a:ext cx="1907737" cy="584775"/>
            <a:chOff x="8293100" y="2585192"/>
            <a:chExt cx="3771900" cy="584775"/>
          </a:xfrm>
        </p:grpSpPr>
        <p:sp>
          <p:nvSpPr>
            <p:cNvPr id="118" name="矩形 117">
              <a:extLst>
                <a:ext uri="{FF2B5EF4-FFF2-40B4-BE49-F238E27FC236}">
                  <a16:creationId xmlns:a16="http://schemas.microsoft.com/office/drawing/2014/main" id="{0D6F1728-2078-4A34-8B95-1CE64FCE68C7}"/>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19" name="矩形 118">
              <a:extLst>
                <a:ext uri="{FF2B5EF4-FFF2-40B4-BE49-F238E27FC236}">
                  <a16:creationId xmlns:a16="http://schemas.microsoft.com/office/drawing/2014/main" id="{61AC373C-F365-4C39-86ED-C57D2DCE7504}"/>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20" name="矩形 119">
              <a:extLst>
                <a:ext uri="{FF2B5EF4-FFF2-40B4-BE49-F238E27FC236}">
                  <a16:creationId xmlns:a16="http://schemas.microsoft.com/office/drawing/2014/main" id="{F790D0D7-A530-433B-8E4F-C7450EF4A313}"/>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grpSp>
      <p:sp>
        <p:nvSpPr>
          <p:cNvPr id="121" name="矩形 120">
            <a:extLst>
              <a:ext uri="{FF2B5EF4-FFF2-40B4-BE49-F238E27FC236}">
                <a16:creationId xmlns:a16="http://schemas.microsoft.com/office/drawing/2014/main" id="{F29FC1F3-9A54-4316-A796-7413315F6CFB}"/>
              </a:ext>
            </a:extLst>
          </p:cNvPr>
          <p:cNvSpPr/>
          <p:nvPr/>
        </p:nvSpPr>
        <p:spPr>
          <a:xfrm>
            <a:off x="377676" y="5249230"/>
            <a:ext cx="1651414" cy="461665"/>
          </a:xfrm>
          <a:prstGeom prst="rect">
            <a:avLst/>
          </a:prstGeom>
        </p:spPr>
        <p:txBody>
          <a:bodyPr wrap="none">
            <a:spAutoFit/>
          </a:bodyPr>
          <a:lstStyle/>
          <a:p>
            <a:r>
              <a:rPr lang="en-US" altLang="zh-CN" sz="2400" b="1" dirty="0"/>
              <a:t>Rq1</a:t>
            </a:r>
            <a:r>
              <a:rPr lang="zh-CN" altLang="en-US" sz="2400" b="1" dirty="0"/>
              <a:t>＜</a:t>
            </a:r>
            <a:r>
              <a:rPr lang="en-US" altLang="zh-CN" sz="2400" b="1" dirty="0"/>
              <a:t>Nd1</a:t>
            </a:r>
            <a:endParaRPr lang="zh-CN" altLang="en-US" sz="2400" dirty="0"/>
          </a:p>
        </p:txBody>
      </p:sp>
      <p:sp>
        <p:nvSpPr>
          <p:cNvPr id="122" name="矩形 121">
            <a:extLst>
              <a:ext uri="{FF2B5EF4-FFF2-40B4-BE49-F238E27FC236}">
                <a16:creationId xmlns:a16="http://schemas.microsoft.com/office/drawing/2014/main" id="{AF7DE9E6-E3A7-4508-8954-738B3B2B318E}"/>
              </a:ext>
            </a:extLst>
          </p:cNvPr>
          <p:cNvSpPr/>
          <p:nvPr/>
        </p:nvSpPr>
        <p:spPr>
          <a:xfrm>
            <a:off x="2297580" y="5249230"/>
            <a:ext cx="1651414" cy="461665"/>
          </a:xfrm>
          <a:prstGeom prst="rect">
            <a:avLst/>
          </a:prstGeom>
        </p:spPr>
        <p:txBody>
          <a:bodyPr wrap="none">
            <a:spAutoFit/>
          </a:bodyPr>
          <a:lstStyle/>
          <a:p>
            <a:r>
              <a:rPr lang="en-US" altLang="zh-CN" sz="2400" b="1" dirty="0"/>
              <a:t>Rq1</a:t>
            </a:r>
            <a:r>
              <a:rPr lang="zh-CN" altLang="en-US" sz="2400" b="1" dirty="0"/>
              <a:t>＜</a:t>
            </a:r>
            <a:r>
              <a:rPr lang="en-US" altLang="zh-CN" sz="2400" b="1" dirty="0" err="1"/>
              <a:t>Avb</a:t>
            </a:r>
            <a:endParaRPr lang="zh-CN" altLang="en-US" sz="2400" dirty="0"/>
          </a:p>
        </p:txBody>
      </p:sp>
      <p:sp>
        <p:nvSpPr>
          <p:cNvPr id="123" name="矩形 122">
            <a:extLst>
              <a:ext uri="{FF2B5EF4-FFF2-40B4-BE49-F238E27FC236}">
                <a16:creationId xmlns:a16="http://schemas.microsoft.com/office/drawing/2014/main" id="{C8B78028-0897-434A-AE46-497B6C239279}"/>
              </a:ext>
            </a:extLst>
          </p:cNvPr>
          <p:cNvSpPr/>
          <p:nvPr/>
        </p:nvSpPr>
        <p:spPr>
          <a:xfrm>
            <a:off x="4025897" y="5232348"/>
            <a:ext cx="1107996" cy="461665"/>
          </a:xfrm>
          <a:prstGeom prst="rect">
            <a:avLst/>
          </a:prstGeom>
        </p:spPr>
        <p:txBody>
          <a:bodyPr wrap="none">
            <a:spAutoFit/>
          </a:bodyPr>
          <a:lstStyle/>
          <a:p>
            <a:r>
              <a:rPr lang="zh-CN" altLang="en-US" sz="2400" b="1" dirty="0"/>
              <a:t>预分配</a:t>
            </a:r>
            <a:endParaRPr lang="zh-CN" altLang="en-US" sz="2400" dirty="0"/>
          </a:p>
        </p:txBody>
      </p:sp>
      <p:grpSp>
        <p:nvGrpSpPr>
          <p:cNvPr id="124" name="组合 123">
            <a:extLst>
              <a:ext uri="{FF2B5EF4-FFF2-40B4-BE49-F238E27FC236}">
                <a16:creationId xmlns:a16="http://schemas.microsoft.com/office/drawing/2014/main" id="{F2CBA58A-DB16-47FD-8760-8C05172FDDE9}"/>
              </a:ext>
            </a:extLst>
          </p:cNvPr>
          <p:cNvGrpSpPr/>
          <p:nvPr/>
        </p:nvGrpSpPr>
        <p:grpSpPr>
          <a:xfrm>
            <a:off x="7576464" y="3382950"/>
            <a:ext cx="1907737" cy="584775"/>
            <a:chOff x="8293100" y="2585192"/>
            <a:chExt cx="3771900" cy="584775"/>
          </a:xfrm>
        </p:grpSpPr>
        <p:sp>
          <p:nvSpPr>
            <p:cNvPr id="125" name="矩形 124">
              <a:extLst>
                <a:ext uri="{FF2B5EF4-FFF2-40B4-BE49-F238E27FC236}">
                  <a16:creationId xmlns:a16="http://schemas.microsoft.com/office/drawing/2014/main" id="{9351C2A1-E770-4B1D-89C5-9BF1FD5DB40D}"/>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0</a:t>
              </a:r>
              <a:endParaRPr lang="zh-CN" altLang="en-US" sz="2000" b="1" dirty="0"/>
            </a:p>
          </p:txBody>
        </p:sp>
        <p:sp>
          <p:nvSpPr>
            <p:cNvPr id="126" name="矩形 125">
              <a:extLst>
                <a:ext uri="{FF2B5EF4-FFF2-40B4-BE49-F238E27FC236}">
                  <a16:creationId xmlns:a16="http://schemas.microsoft.com/office/drawing/2014/main" id="{B8336FC4-2F98-4720-A193-53C9B37F7B64}"/>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27" name="矩形 126">
              <a:extLst>
                <a:ext uri="{FF2B5EF4-FFF2-40B4-BE49-F238E27FC236}">
                  <a16:creationId xmlns:a16="http://schemas.microsoft.com/office/drawing/2014/main" id="{7FACA18A-DEE0-4E8D-B12A-88D4D76607E9}"/>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grpSp>
      <p:grpSp>
        <p:nvGrpSpPr>
          <p:cNvPr id="128" name="组合 127">
            <a:extLst>
              <a:ext uri="{FF2B5EF4-FFF2-40B4-BE49-F238E27FC236}">
                <a16:creationId xmlns:a16="http://schemas.microsoft.com/office/drawing/2014/main" id="{85161EA8-E9B6-4A69-9093-E962D915E175}"/>
              </a:ext>
            </a:extLst>
          </p:cNvPr>
          <p:cNvGrpSpPr/>
          <p:nvPr/>
        </p:nvGrpSpPr>
        <p:grpSpPr>
          <a:xfrm>
            <a:off x="3760991" y="3377895"/>
            <a:ext cx="1907737" cy="584775"/>
            <a:chOff x="8293100" y="2585192"/>
            <a:chExt cx="3771900" cy="584775"/>
          </a:xfrm>
        </p:grpSpPr>
        <p:sp>
          <p:nvSpPr>
            <p:cNvPr id="129" name="矩形 128">
              <a:extLst>
                <a:ext uri="{FF2B5EF4-FFF2-40B4-BE49-F238E27FC236}">
                  <a16:creationId xmlns:a16="http://schemas.microsoft.com/office/drawing/2014/main" id="{9753289D-EF43-4594-96D9-31693AF4F49E}"/>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sp>
          <p:nvSpPr>
            <p:cNvPr id="130" name="矩形 129">
              <a:extLst>
                <a:ext uri="{FF2B5EF4-FFF2-40B4-BE49-F238E27FC236}">
                  <a16:creationId xmlns:a16="http://schemas.microsoft.com/office/drawing/2014/main" id="{2E5A3302-D9AC-486A-B22B-81BA7CCB5BF6}"/>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31" name="矩形 130">
              <a:extLst>
                <a:ext uri="{FF2B5EF4-FFF2-40B4-BE49-F238E27FC236}">
                  <a16:creationId xmlns:a16="http://schemas.microsoft.com/office/drawing/2014/main" id="{941EFB17-B1DC-4F10-B865-5178626C78FA}"/>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grpSp>
      <p:grpSp>
        <p:nvGrpSpPr>
          <p:cNvPr id="132" name="组合 131">
            <a:extLst>
              <a:ext uri="{FF2B5EF4-FFF2-40B4-BE49-F238E27FC236}">
                <a16:creationId xmlns:a16="http://schemas.microsoft.com/office/drawing/2014/main" id="{B90B66D2-DD9A-4D9D-9E2A-675FA9CF2394}"/>
              </a:ext>
            </a:extLst>
          </p:cNvPr>
          <p:cNvGrpSpPr/>
          <p:nvPr/>
        </p:nvGrpSpPr>
        <p:grpSpPr>
          <a:xfrm>
            <a:off x="5666933" y="3364695"/>
            <a:ext cx="1907737" cy="584775"/>
            <a:chOff x="8293100" y="2585192"/>
            <a:chExt cx="3771900" cy="584775"/>
          </a:xfrm>
        </p:grpSpPr>
        <p:sp>
          <p:nvSpPr>
            <p:cNvPr id="133" name="矩形 132">
              <a:extLst>
                <a:ext uri="{FF2B5EF4-FFF2-40B4-BE49-F238E27FC236}">
                  <a16:creationId xmlns:a16="http://schemas.microsoft.com/office/drawing/2014/main" id="{8D1DDF8A-D8A0-4D44-8BD2-1AB59191B47C}"/>
                </a:ext>
              </a:extLst>
            </p:cNvPr>
            <p:cNvSpPr/>
            <p:nvPr/>
          </p:nvSpPr>
          <p:spPr>
            <a:xfrm>
              <a:off x="8293100" y="2585192"/>
              <a:ext cx="1257299"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0</a:t>
              </a:r>
              <a:endParaRPr lang="zh-CN" altLang="en-US" sz="2000" b="1" dirty="0"/>
            </a:p>
          </p:txBody>
        </p:sp>
        <p:sp>
          <p:nvSpPr>
            <p:cNvPr id="134" name="矩形 133">
              <a:extLst>
                <a:ext uri="{FF2B5EF4-FFF2-40B4-BE49-F238E27FC236}">
                  <a16:creationId xmlns:a16="http://schemas.microsoft.com/office/drawing/2014/main" id="{95DC6673-4FED-4DE8-93FB-B4CC95EDB491}"/>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0</a:t>
              </a:r>
              <a:endParaRPr lang="zh-CN" altLang="en-US" sz="2000" b="1" dirty="0"/>
            </a:p>
          </p:txBody>
        </p:sp>
        <p:sp>
          <p:nvSpPr>
            <p:cNvPr id="135" name="矩形 134">
              <a:extLst>
                <a:ext uri="{FF2B5EF4-FFF2-40B4-BE49-F238E27FC236}">
                  <a16:creationId xmlns:a16="http://schemas.microsoft.com/office/drawing/2014/main" id="{74E8F2AC-A1F8-4C12-AB8E-C34C23DF2911}"/>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grpSp>
      <p:cxnSp>
        <p:nvCxnSpPr>
          <p:cNvPr id="140" name="直接连接符 139">
            <a:extLst>
              <a:ext uri="{FF2B5EF4-FFF2-40B4-BE49-F238E27FC236}">
                <a16:creationId xmlns:a16="http://schemas.microsoft.com/office/drawing/2014/main" id="{DFA60492-F77B-4F61-9094-9F8F2CE36818}"/>
              </a:ext>
            </a:extLst>
          </p:cNvPr>
          <p:cNvCxnSpPr/>
          <p:nvPr/>
        </p:nvCxnSpPr>
        <p:spPr>
          <a:xfrm flipV="1">
            <a:off x="835418" y="3661280"/>
            <a:ext cx="6736771" cy="288"/>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41" name="组合 140">
            <a:extLst>
              <a:ext uri="{FF2B5EF4-FFF2-40B4-BE49-F238E27FC236}">
                <a16:creationId xmlns:a16="http://schemas.microsoft.com/office/drawing/2014/main" id="{D7F8D0F8-A218-4AA6-BA27-49B45B177C55}"/>
              </a:ext>
            </a:extLst>
          </p:cNvPr>
          <p:cNvGrpSpPr/>
          <p:nvPr/>
        </p:nvGrpSpPr>
        <p:grpSpPr>
          <a:xfrm>
            <a:off x="7572188" y="3366165"/>
            <a:ext cx="1907737" cy="584775"/>
            <a:chOff x="8293100" y="2585192"/>
            <a:chExt cx="3771900" cy="584775"/>
          </a:xfrm>
        </p:grpSpPr>
        <p:sp>
          <p:nvSpPr>
            <p:cNvPr id="142" name="矩形 141">
              <a:extLst>
                <a:ext uri="{FF2B5EF4-FFF2-40B4-BE49-F238E27FC236}">
                  <a16:creationId xmlns:a16="http://schemas.microsoft.com/office/drawing/2014/main" id="{CBA69BCF-195C-4BCE-894E-E104D3FA1CDE}"/>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sp>
          <p:nvSpPr>
            <p:cNvPr id="143" name="矩形 142">
              <a:extLst>
                <a:ext uri="{FF2B5EF4-FFF2-40B4-BE49-F238E27FC236}">
                  <a16:creationId xmlns:a16="http://schemas.microsoft.com/office/drawing/2014/main" id="{6727C856-F7E0-4C86-806E-FB8DAC05212F}"/>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44" name="矩形 143">
              <a:extLst>
                <a:ext uri="{FF2B5EF4-FFF2-40B4-BE49-F238E27FC236}">
                  <a16:creationId xmlns:a16="http://schemas.microsoft.com/office/drawing/2014/main" id="{0F214F88-050A-485C-B475-DB0859344C56}"/>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grpSp>
      <p:cxnSp>
        <p:nvCxnSpPr>
          <p:cNvPr id="145" name="直接连接符 144">
            <a:extLst>
              <a:ext uri="{FF2B5EF4-FFF2-40B4-BE49-F238E27FC236}">
                <a16:creationId xmlns:a16="http://schemas.microsoft.com/office/drawing/2014/main" id="{D37E1AF1-09C5-4E0A-B71F-BF7DEFEB7561}"/>
              </a:ext>
            </a:extLst>
          </p:cNvPr>
          <p:cNvCxnSpPr/>
          <p:nvPr/>
        </p:nvCxnSpPr>
        <p:spPr>
          <a:xfrm flipV="1">
            <a:off x="833590" y="3080161"/>
            <a:ext cx="6736771" cy="288"/>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46" name="组合 145">
            <a:extLst>
              <a:ext uri="{FF2B5EF4-FFF2-40B4-BE49-F238E27FC236}">
                <a16:creationId xmlns:a16="http://schemas.microsoft.com/office/drawing/2014/main" id="{B8EBC7A7-8063-48DA-8722-AD3F8D4D7314}"/>
              </a:ext>
            </a:extLst>
          </p:cNvPr>
          <p:cNvGrpSpPr/>
          <p:nvPr/>
        </p:nvGrpSpPr>
        <p:grpSpPr>
          <a:xfrm>
            <a:off x="7572190" y="3950940"/>
            <a:ext cx="1905908" cy="584775"/>
            <a:chOff x="8293100" y="2585192"/>
            <a:chExt cx="3771900" cy="584775"/>
          </a:xfrm>
        </p:grpSpPr>
        <p:sp>
          <p:nvSpPr>
            <p:cNvPr id="147" name="矩形 146">
              <a:extLst>
                <a:ext uri="{FF2B5EF4-FFF2-40B4-BE49-F238E27FC236}">
                  <a16:creationId xmlns:a16="http://schemas.microsoft.com/office/drawing/2014/main" id="{3C39E27B-7B84-45A0-8835-091EC7527791}"/>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7</a:t>
              </a:r>
              <a:endParaRPr lang="zh-CN" altLang="en-US" sz="2000" b="1" dirty="0"/>
            </a:p>
          </p:txBody>
        </p:sp>
        <p:sp>
          <p:nvSpPr>
            <p:cNvPr id="148" name="矩形 147">
              <a:extLst>
                <a:ext uri="{FF2B5EF4-FFF2-40B4-BE49-F238E27FC236}">
                  <a16:creationId xmlns:a16="http://schemas.microsoft.com/office/drawing/2014/main" id="{DE967780-4E9C-4362-9759-57DFC64B2E16}"/>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49" name="矩形 148">
              <a:extLst>
                <a:ext uri="{FF2B5EF4-FFF2-40B4-BE49-F238E27FC236}">
                  <a16:creationId xmlns:a16="http://schemas.microsoft.com/office/drawing/2014/main" id="{DF20E8F8-0CE7-4782-95AB-6A6F0DB92270}"/>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grpSp>
      <p:cxnSp>
        <p:nvCxnSpPr>
          <p:cNvPr id="150" name="直接连接符 149">
            <a:extLst>
              <a:ext uri="{FF2B5EF4-FFF2-40B4-BE49-F238E27FC236}">
                <a16:creationId xmlns:a16="http://schemas.microsoft.com/office/drawing/2014/main" id="{775BCD3E-0499-4143-80E4-32092C439817}"/>
              </a:ext>
            </a:extLst>
          </p:cNvPr>
          <p:cNvCxnSpPr/>
          <p:nvPr/>
        </p:nvCxnSpPr>
        <p:spPr>
          <a:xfrm flipV="1">
            <a:off x="835418" y="4235707"/>
            <a:ext cx="6736771" cy="288"/>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51" name="组合 150">
            <a:extLst>
              <a:ext uri="{FF2B5EF4-FFF2-40B4-BE49-F238E27FC236}">
                <a16:creationId xmlns:a16="http://schemas.microsoft.com/office/drawing/2014/main" id="{F3FB4DA5-CF31-4901-BAC6-C95D6EA56552}"/>
              </a:ext>
            </a:extLst>
          </p:cNvPr>
          <p:cNvGrpSpPr/>
          <p:nvPr/>
        </p:nvGrpSpPr>
        <p:grpSpPr>
          <a:xfrm>
            <a:off x="7572190" y="4548501"/>
            <a:ext cx="1905908" cy="584775"/>
            <a:chOff x="8293100" y="2585192"/>
            <a:chExt cx="3771900" cy="584775"/>
          </a:xfrm>
        </p:grpSpPr>
        <p:sp>
          <p:nvSpPr>
            <p:cNvPr id="152" name="矩形 151">
              <a:extLst>
                <a:ext uri="{FF2B5EF4-FFF2-40B4-BE49-F238E27FC236}">
                  <a16:creationId xmlns:a16="http://schemas.microsoft.com/office/drawing/2014/main" id="{15868AB2-D6AE-459D-9FD1-1A794FB7C4CC}"/>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9</a:t>
              </a:r>
              <a:endParaRPr lang="zh-CN" altLang="en-US" sz="2000" b="1" dirty="0"/>
            </a:p>
          </p:txBody>
        </p:sp>
        <p:sp>
          <p:nvSpPr>
            <p:cNvPr id="153" name="矩形 152">
              <a:extLst>
                <a:ext uri="{FF2B5EF4-FFF2-40B4-BE49-F238E27FC236}">
                  <a16:creationId xmlns:a16="http://schemas.microsoft.com/office/drawing/2014/main" id="{7384E653-2B32-4D94-9AB2-D90DE4796832}"/>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54" name="矩形 153">
              <a:extLst>
                <a:ext uri="{FF2B5EF4-FFF2-40B4-BE49-F238E27FC236}">
                  <a16:creationId xmlns:a16="http://schemas.microsoft.com/office/drawing/2014/main" id="{10B40323-52FA-452A-A28D-594FCB6D8351}"/>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grpSp>
      <p:cxnSp>
        <p:nvCxnSpPr>
          <p:cNvPr id="155" name="直接连接符 154">
            <a:extLst>
              <a:ext uri="{FF2B5EF4-FFF2-40B4-BE49-F238E27FC236}">
                <a16:creationId xmlns:a16="http://schemas.microsoft.com/office/drawing/2014/main" id="{EFA1A2AA-922E-4936-A0E0-E75D49E31A51}"/>
              </a:ext>
            </a:extLst>
          </p:cNvPr>
          <p:cNvCxnSpPr/>
          <p:nvPr/>
        </p:nvCxnSpPr>
        <p:spPr>
          <a:xfrm flipV="1">
            <a:off x="831142" y="4809846"/>
            <a:ext cx="6736771" cy="288"/>
          </a:xfrm>
          <a:prstGeom prst="line">
            <a:avLst/>
          </a:prstGeom>
          <a:ln w="38100">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56" name="组合 155">
            <a:extLst>
              <a:ext uri="{FF2B5EF4-FFF2-40B4-BE49-F238E27FC236}">
                <a16:creationId xmlns:a16="http://schemas.microsoft.com/office/drawing/2014/main" id="{F740542D-134D-47C9-AE13-339C7A650991}"/>
              </a:ext>
            </a:extLst>
          </p:cNvPr>
          <p:cNvGrpSpPr/>
          <p:nvPr/>
        </p:nvGrpSpPr>
        <p:grpSpPr>
          <a:xfrm>
            <a:off x="7570361" y="2774144"/>
            <a:ext cx="1907737" cy="584775"/>
            <a:chOff x="8293100" y="2585192"/>
            <a:chExt cx="3771900" cy="584775"/>
          </a:xfrm>
        </p:grpSpPr>
        <p:sp>
          <p:nvSpPr>
            <p:cNvPr id="157" name="矩形 156">
              <a:extLst>
                <a:ext uri="{FF2B5EF4-FFF2-40B4-BE49-F238E27FC236}">
                  <a16:creationId xmlns:a16="http://schemas.microsoft.com/office/drawing/2014/main" id="{50DA609B-9B5A-4018-A852-53C163D60ABC}"/>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9</a:t>
              </a:r>
              <a:endParaRPr lang="zh-CN" altLang="en-US" sz="2000" b="1" dirty="0"/>
            </a:p>
          </p:txBody>
        </p:sp>
        <p:sp>
          <p:nvSpPr>
            <p:cNvPr id="158" name="矩形 157">
              <a:extLst>
                <a:ext uri="{FF2B5EF4-FFF2-40B4-BE49-F238E27FC236}">
                  <a16:creationId xmlns:a16="http://schemas.microsoft.com/office/drawing/2014/main" id="{2ECA278F-2EB3-4765-8798-CB2E7B85C46E}"/>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59" name="矩形 158">
              <a:extLst>
                <a:ext uri="{FF2B5EF4-FFF2-40B4-BE49-F238E27FC236}">
                  <a16:creationId xmlns:a16="http://schemas.microsoft.com/office/drawing/2014/main" id="{0C216A88-54F8-4DFC-B3DB-4A8D5D198FF1}"/>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grpSp>
      <p:sp>
        <p:nvSpPr>
          <p:cNvPr id="160" name="矩形 159">
            <a:extLst>
              <a:ext uri="{FF2B5EF4-FFF2-40B4-BE49-F238E27FC236}">
                <a16:creationId xmlns:a16="http://schemas.microsoft.com/office/drawing/2014/main" id="{3B8B3737-A62A-4118-991E-066E8D97ED48}"/>
              </a:ext>
            </a:extLst>
          </p:cNvPr>
          <p:cNvSpPr/>
          <p:nvPr/>
        </p:nvSpPr>
        <p:spPr>
          <a:xfrm>
            <a:off x="377676" y="5892945"/>
            <a:ext cx="4031873" cy="461665"/>
          </a:xfrm>
          <a:prstGeom prst="rect">
            <a:avLst/>
          </a:prstGeom>
        </p:spPr>
        <p:txBody>
          <a:bodyPr wrap="none">
            <a:spAutoFit/>
          </a:bodyPr>
          <a:lstStyle/>
          <a:p>
            <a:r>
              <a:rPr lang="zh-CN" altLang="en-US" sz="2400" b="1" dirty="0"/>
              <a:t>安全序列：</a:t>
            </a:r>
            <a:r>
              <a:rPr lang="en-US" altLang="zh-CN" sz="2400" b="1" dirty="0"/>
              <a:t>P1</a:t>
            </a:r>
            <a:r>
              <a:rPr lang="zh-CN" altLang="en-US" sz="2400" b="1" dirty="0"/>
              <a:t>、</a:t>
            </a:r>
            <a:r>
              <a:rPr lang="en-US" altLang="zh-CN" sz="2400" b="1" dirty="0"/>
              <a:t>P0</a:t>
            </a:r>
            <a:r>
              <a:rPr lang="zh-CN" altLang="en-US" sz="2400" b="1" dirty="0"/>
              <a:t>、</a:t>
            </a:r>
            <a:r>
              <a:rPr lang="en-US" altLang="zh-CN" sz="2400" b="1" dirty="0"/>
              <a:t>P2</a:t>
            </a:r>
            <a:r>
              <a:rPr lang="zh-CN" altLang="en-US" sz="2400" b="1" dirty="0"/>
              <a:t>、</a:t>
            </a:r>
            <a:r>
              <a:rPr lang="en-US" altLang="zh-CN" sz="2400" b="1" dirty="0"/>
              <a:t>P3</a:t>
            </a:r>
            <a:endParaRPr lang="zh-CN" altLang="en-US" sz="2400" b="1" dirty="0"/>
          </a:p>
        </p:txBody>
      </p:sp>
      <p:sp>
        <p:nvSpPr>
          <p:cNvPr id="161" name="矩形 160">
            <a:extLst>
              <a:ext uri="{FF2B5EF4-FFF2-40B4-BE49-F238E27FC236}">
                <a16:creationId xmlns:a16="http://schemas.microsoft.com/office/drawing/2014/main" id="{AC79885B-BEC8-4F80-A4E2-5022ECAE7C1F}"/>
              </a:ext>
            </a:extLst>
          </p:cNvPr>
          <p:cNvSpPr/>
          <p:nvPr/>
        </p:nvSpPr>
        <p:spPr>
          <a:xfrm>
            <a:off x="5348522" y="5892944"/>
            <a:ext cx="5277407" cy="461665"/>
          </a:xfrm>
          <a:prstGeom prst="rect">
            <a:avLst/>
          </a:prstGeom>
        </p:spPr>
        <p:txBody>
          <a:bodyPr wrap="none">
            <a:spAutoFit/>
          </a:bodyPr>
          <a:lstStyle/>
          <a:p>
            <a:r>
              <a:rPr lang="zh-CN" altLang="en-US" sz="2400" b="1" dirty="0"/>
              <a:t>系统按</a:t>
            </a:r>
            <a:r>
              <a:rPr lang="en-US" altLang="zh-CN" sz="2400" b="1" dirty="0"/>
              <a:t>Request</a:t>
            </a:r>
            <a:r>
              <a:rPr lang="zh-CN" altLang="en-US" sz="2400" b="1" dirty="0"/>
              <a:t>（</a:t>
            </a:r>
            <a:r>
              <a:rPr lang="en-US" altLang="zh-CN" sz="2400" b="1" dirty="0"/>
              <a:t>1</a:t>
            </a:r>
            <a:r>
              <a:rPr lang="zh-CN" altLang="en-US" sz="2400" b="1" dirty="0"/>
              <a:t>、</a:t>
            </a:r>
            <a:r>
              <a:rPr lang="en-US" altLang="zh-CN" sz="2400" b="1" dirty="0"/>
              <a:t>0</a:t>
            </a:r>
            <a:r>
              <a:rPr lang="zh-CN" altLang="en-US" sz="2400" b="1" dirty="0"/>
              <a:t>、</a:t>
            </a:r>
            <a:r>
              <a:rPr lang="en-US" altLang="zh-CN" sz="2400" b="1" dirty="0"/>
              <a:t>1</a:t>
            </a:r>
            <a:r>
              <a:rPr lang="zh-CN" altLang="en-US" sz="2400" b="1" dirty="0"/>
              <a:t>）分配资源</a:t>
            </a:r>
          </a:p>
        </p:txBody>
      </p:sp>
    </p:spTree>
    <p:extLst>
      <p:ext uri="{BB962C8B-B14F-4D97-AF65-F5344CB8AC3E}">
        <p14:creationId xmlns:p14="http://schemas.microsoft.com/office/powerpoint/2010/main" val="350822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arn(inVertical)">
                                      <p:cBhvr>
                                        <p:cTn id="7" dur="500"/>
                                        <p:tgtEl>
                                          <p:spTgt spid="84"/>
                                        </p:tgtEl>
                                      </p:cBhvr>
                                    </p:animEffect>
                                  </p:childTnLst>
                                </p:cTn>
                              </p:par>
                              <p:par>
                                <p:cTn id="8" presetID="22" presetClass="entr" presetSubtype="4"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wipe(down)">
                                      <p:cBhvr>
                                        <p:cTn id="10" dur="500"/>
                                        <p:tgtEl>
                                          <p:spTgt spid="1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wipe(down)">
                                      <p:cBhvr>
                                        <p:cTn id="15" dur="500"/>
                                        <p:tgtEl>
                                          <p:spTgt spid="1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wipe(down)">
                                      <p:cBhvr>
                                        <p:cTn id="20" dur="500"/>
                                        <p:tgtEl>
                                          <p:spTgt spid="1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wipe(down)">
                                      <p:cBhvr>
                                        <p:cTn id="25" dur="500"/>
                                        <p:tgtEl>
                                          <p:spTgt spid="12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xit" presetSubtype="21" fill="hold" nodeType="clickEffect">
                                  <p:stCondLst>
                                    <p:cond delay="0"/>
                                  </p:stCondLst>
                                  <p:childTnLst>
                                    <p:animEffect transition="out" filter="barn(inVertical)">
                                      <p:cBhvr>
                                        <p:cTn id="29" dur="500"/>
                                        <p:tgtEl>
                                          <p:spTgt spid="117"/>
                                        </p:tgtEl>
                                      </p:cBhvr>
                                    </p:animEffect>
                                    <p:set>
                                      <p:cBhvr>
                                        <p:cTn id="30" dur="1" fill="hold">
                                          <p:stCondLst>
                                            <p:cond delay="499"/>
                                          </p:stCondLst>
                                        </p:cTn>
                                        <p:tgtEl>
                                          <p:spTgt spid="117"/>
                                        </p:tgtEl>
                                        <p:attrNameLst>
                                          <p:attrName>style.visibility</p:attrName>
                                        </p:attrNameLst>
                                      </p:cBhvr>
                                      <p:to>
                                        <p:strVal val="hidden"/>
                                      </p:to>
                                    </p:set>
                                  </p:childTnLst>
                                </p:cTn>
                              </p:par>
                              <p:par>
                                <p:cTn id="31" presetID="22" presetClass="entr" presetSubtype="4" fill="hold" nodeType="with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wipe(down)">
                                      <p:cBhvr>
                                        <p:cTn id="33" dur="500"/>
                                        <p:tgtEl>
                                          <p:spTgt spid="1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nodeType="clickEffect">
                                  <p:stCondLst>
                                    <p:cond delay="0"/>
                                  </p:stCondLst>
                                  <p:childTnLst>
                                    <p:animEffect transition="out" filter="wipe(down)">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par>
                                <p:cTn id="39" presetID="22" presetClass="entr" presetSubtype="4" fill="hold" nodeType="withEffect">
                                  <p:stCondLst>
                                    <p:cond delay="0"/>
                                  </p:stCondLst>
                                  <p:childTnLst>
                                    <p:set>
                                      <p:cBhvr>
                                        <p:cTn id="40" dur="1" fill="hold">
                                          <p:stCondLst>
                                            <p:cond delay="0"/>
                                          </p:stCondLst>
                                        </p:cTn>
                                        <p:tgtEl>
                                          <p:spTgt spid="128"/>
                                        </p:tgtEl>
                                        <p:attrNameLst>
                                          <p:attrName>style.visibility</p:attrName>
                                        </p:attrNameLst>
                                      </p:cBhvr>
                                      <p:to>
                                        <p:strVal val="visible"/>
                                      </p:to>
                                    </p:set>
                                    <p:animEffect transition="in" filter="wipe(down)">
                                      <p:cBhvr>
                                        <p:cTn id="41" dur="500"/>
                                        <p:tgtEl>
                                          <p:spTgt spid="12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nodeType="clickEffect">
                                  <p:stCondLst>
                                    <p:cond delay="0"/>
                                  </p:stCondLst>
                                  <p:childTnLst>
                                    <p:animEffect transition="out" filter="wipe(down)">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22" presetClass="entr" presetSubtype="4" fill="hold" nodeType="withEffect">
                                  <p:stCondLst>
                                    <p:cond delay="0"/>
                                  </p:stCondLst>
                                  <p:childTnLst>
                                    <p:set>
                                      <p:cBhvr>
                                        <p:cTn id="48" dur="1" fill="hold">
                                          <p:stCondLst>
                                            <p:cond delay="0"/>
                                          </p:stCondLst>
                                        </p:cTn>
                                        <p:tgtEl>
                                          <p:spTgt spid="132"/>
                                        </p:tgtEl>
                                        <p:attrNameLst>
                                          <p:attrName>style.visibility</p:attrName>
                                        </p:attrNameLst>
                                      </p:cBhvr>
                                      <p:to>
                                        <p:strVal val="visible"/>
                                      </p:to>
                                    </p:set>
                                    <p:animEffect transition="in" filter="wipe(down)">
                                      <p:cBhvr>
                                        <p:cTn id="49" dur="500"/>
                                        <p:tgtEl>
                                          <p:spTgt spid="13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nodeType="clickEffect">
                                  <p:stCondLst>
                                    <p:cond delay="0"/>
                                  </p:stCondLst>
                                  <p:childTnLst>
                                    <p:animEffect transition="out" filter="wipe(down)">
                                      <p:cBhvr>
                                        <p:cTn id="53" dur="500"/>
                                        <p:tgtEl>
                                          <p:spTgt spid="124"/>
                                        </p:tgtEl>
                                      </p:cBhvr>
                                    </p:animEffect>
                                    <p:set>
                                      <p:cBhvr>
                                        <p:cTn id="54" dur="1" fill="hold">
                                          <p:stCondLst>
                                            <p:cond delay="499"/>
                                          </p:stCondLst>
                                        </p:cTn>
                                        <p:tgtEl>
                                          <p:spTgt spid="1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140"/>
                                        </p:tgtEl>
                                        <p:attrNameLst>
                                          <p:attrName>style.visibility</p:attrName>
                                        </p:attrNameLst>
                                      </p:cBhvr>
                                      <p:to>
                                        <p:strVal val="visible"/>
                                      </p:to>
                                    </p:set>
                                    <p:animEffect transition="in" filter="barn(inVertical)">
                                      <p:cBhvr>
                                        <p:cTn id="59" dur="500"/>
                                        <p:tgtEl>
                                          <p:spTgt spid="14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141"/>
                                        </p:tgtEl>
                                        <p:attrNameLst>
                                          <p:attrName>style.visibility</p:attrName>
                                        </p:attrNameLst>
                                      </p:cBhvr>
                                      <p:to>
                                        <p:strVal val="visible"/>
                                      </p:to>
                                    </p:set>
                                    <p:animEffect transition="in" filter="wipe(down)">
                                      <p:cBhvr>
                                        <p:cTn id="64" dur="500"/>
                                        <p:tgtEl>
                                          <p:spTgt spid="14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barn(inVertical)">
                                      <p:cBhvr>
                                        <p:cTn id="69" dur="500"/>
                                        <p:tgtEl>
                                          <p:spTgt spid="14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41"/>
                                        </p:tgtEl>
                                      </p:cBhvr>
                                    </p:animEffect>
                                    <p:set>
                                      <p:cBhvr>
                                        <p:cTn id="74" dur="1" fill="hold">
                                          <p:stCondLst>
                                            <p:cond delay="499"/>
                                          </p:stCondLst>
                                        </p:cTn>
                                        <p:tgtEl>
                                          <p:spTgt spid="14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146"/>
                                        </p:tgtEl>
                                        <p:attrNameLst>
                                          <p:attrName>style.visibility</p:attrName>
                                        </p:attrNameLst>
                                      </p:cBhvr>
                                      <p:to>
                                        <p:strVal val="visible"/>
                                      </p:to>
                                    </p:set>
                                    <p:animEffect transition="in" filter="wipe(down)">
                                      <p:cBhvr>
                                        <p:cTn id="79" dur="500"/>
                                        <p:tgtEl>
                                          <p:spTgt spid="146"/>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150"/>
                                        </p:tgtEl>
                                        <p:attrNameLst>
                                          <p:attrName>style.visibility</p:attrName>
                                        </p:attrNameLst>
                                      </p:cBhvr>
                                      <p:to>
                                        <p:strVal val="visible"/>
                                      </p:to>
                                    </p:set>
                                    <p:animEffect transition="in" filter="barn(inVertical)">
                                      <p:cBhvr>
                                        <p:cTn id="84" dur="500"/>
                                        <p:tgtEl>
                                          <p:spTgt spid="15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146"/>
                                        </p:tgtEl>
                                      </p:cBhvr>
                                    </p:animEffect>
                                    <p:set>
                                      <p:cBhvr>
                                        <p:cTn id="89" dur="1" fill="hold">
                                          <p:stCondLst>
                                            <p:cond delay="499"/>
                                          </p:stCondLst>
                                        </p:cTn>
                                        <p:tgtEl>
                                          <p:spTgt spid="146"/>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51"/>
                                        </p:tgtEl>
                                        <p:attrNameLst>
                                          <p:attrName>style.visibility</p:attrName>
                                        </p:attrNameLst>
                                      </p:cBhvr>
                                      <p:to>
                                        <p:strVal val="visible"/>
                                      </p:to>
                                    </p:set>
                                    <p:animEffect transition="in" filter="wipe(down)">
                                      <p:cBhvr>
                                        <p:cTn id="94" dur="500"/>
                                        <p:tgtEl>
                                          <p:spTgt spid="151"/>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155"/>
                                        </p:tgtEl>
                                        <p:attrNameLst>
                                          <p:attrName>style.visibility</p:attrName>
                                        </p:attrNameLst>
                                      </p:cBhvr>
                                      <p:to>
                                        <p:strVal val="visible"/>
                                      </p:to>
                                    </p:set>
                                    <p:animEffect transition="in" filter="barn(inVertical)">
                                      <p:cBhvr>
                                        <p:cTn id="99" dur="500"/>
                                        <p:tgtEl>
                                          <p:spTgt spid="15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xit" presetSubtype="4" fill="hold" nodeType="clickEffect">
                                  <p:stCondLst>
                                    <p:cond delay="0"/>
                                  </p:stCondLst>
                                  <p:childTnLst>
                                    <p:animEffect transition="out" filter="wipe(down)">
                                      <p:cBhvr>
                                        <p:cTn id="103" dur="500"/>
                                        <p:tgtEl>
                                          <p:spTgt spid="151"/>
                                        </p:tgtEl>
                                      </p:cBhvr>
                                    </p:animEffect>
                                    <p:set>
                                      <p:cBhvr>
                                        <p:cTn id="104" dur="1" fill="hold">
                                          <p:stCondLst>
                                            <p:cond delay="499"/>
                                          </p:stCondLst>
                                        </p:cTn>
                                        <p:tgtEl>
                                          <p:spTgt spid="151"/>
                                        </p:tgtEl>
                                        <p:attrNameLst>
                                          <p:attrName>style.visibility</p:attrName>
                                        </p:attrNameLst>
                                      </p:cBhvr>
                                      <p:to>
                                        <p:strVal val="hidden"/>
                                      </p:to>
                                    </p:set>
                                  </p:childTnLst>
                                </p:cTn>
                              </p:par>
                              <p:par>
                                <p:cTn id="105" presetID="22" presetClass="entr" presetSubtype="4" fill="hold" nodeType="withEffect">
                                  <p:stCondLst>
                                    <p:cond delay="0"/>
                                  </p:stCondLst>
                                  <p:childTnLst>
                                    <p:set>
                                      <p:cBhvr>
                                        <p:cTn id="106" dur="1" fill="hold">
                                          <p:stCondLst>
                                            <p:cond delay="0"/>
                                          </p:stCondLst>
                                        </p:cTn>
                                        <p:tgtEl>
                                          <p:spTgt spid="156"/>
                                        </p:tgtEl>
                                        <p:attrNameLst>
                                          <p:attrName>style.visibility</p:attrName>
                                        </p:attrNameLst>
                                      </p:cBhvr>
                                      <p:to>
                                        <p:strVal val="visible"/>
                                      </p:to>
                                    </p:set>
                                    <p:animEffect transition="in" filter="wipe(down)">
                                      <p:cBhvr>
                                        <p:cTn id="107" dur="500"/>
                                        <p:tgtEl>
                                          <p:spTgt spid="15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60"/>
                                        </p:tgtEl>
                                        <p:attrNameLst>
                                          <p:attrName>style.visibility</p:attrName>
                                        </p:attrNameLst>
                                      </p:cBhvr>
                                      <p:to>
                                        <p:strVal val="visible"/>
                                      </p:to>
                                    </p:set>
                                    <p:animEffect transition="in" filter="wipe(down)">
                                      <p:cBhvr>
                                        <p:cTn id="112" dur="500"/>
                                        <p:tgtEl>
                                          <p:spTgt spid="16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61"/>
                                        </p:tgtEl>
                                        <p:attrNameLst>
                                          <p:attrName>style.visibility</p:attrName>
                                        </p:attrNameLst>
                                      </p:cBhvr>
                                      <p:to>
                                        <p:strVal val="visible"/>
                                      </p:to>
                                    </p:set>
                                    <p:animEffect transition="in" filter="wipe(down)">
                                      <p:cBhvr>
                                        <p:cTn id="117"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121" grpId="0"/>
      <p:bldP spid="122" grpId="0"/>
      <p:bldP spid="123" grpId="0"/>
      <p:bldP spid="160" grpId="0"/>
      <p:bldP spid="1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定义</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7B3ACC82-3259-4EAE-88F5-CBDB6E2A4E8E}"/>
              </a:ext>
            </a:extLst>
          </p:cNvPr>
          <p:cNvSpPr txBox="1"/>
          <p:nvPr/>
        </p:nvSpPr>
        <p:spPr>
          <a:xfrm>
            <a:off x="979714" y="1726171"/>
            <a:ext cx="10223905" cy="334982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多道程序系统中，由于多个程序的并发执行，改善了系统资源的利用率并提高了系统的处理能力</a:t>
            </a:r>
            <a:endParaRPr lang="en-US" altLang="zh-CN" sz="2400" b="1" dirty="0"/>
          </a:p>
          <a:p>
            <a:pPr marL="342900" indent="-342900" algn="l">
              <a:lnSpc>
                <a:spcPct val="150000"/>
              </a:lnSpc>
              <a:buFont typeface="Wingdings" panose="05000000000000000000" pitchFamily="2" charset="2"/>
              <a:buChar char="Ø"/>
            </a:pPr>
            <a:r>
              <a:rPr lang="zh-CN" altLang="en-US" sz="2400" b="1" dirty="0"/>
              <a:t>然而多个进程的并发执行也带来了新问题</a:t>
            </a:r>
            <a:r>
              <a:rPr lang="en-US" altLang="zh-CN" sz="2400" b="1" dirty="0"/>
              <a:t>----</a:t>
            </a:r>
            <a:r>
              <a:rPr lang="zh-CN" altLang="en-US" sz="2400" b="1" dirty="0"/>
              <a:t>死锁</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所谓</a:t>
            </a:r>
            <a:r>
              <a:rPr lang="zh-CN" altLang="en-US" sz="2400" b="1" dirty="0">
                <a:solidFill>
                  <a:srgbClr val="FF0000"/>
                </a:solidFill>
              </a:rPr>
              <a:t>死锁</a:t>
            </a:r>
            <a:r>
              <a:rPr lang="zh-CN" altLang="en-US" sz="2400" b="1" dirty="0"/>
              <a:t>，是指多个进程因竞争资源而造成的一种僵局（</a:t>
            </a:r>
            <a:r>
              <a:rPr lang="zh-CN" altLang="en-US" sz="2400" b="1" dirty="0">
                <a:solidFill>
                  <a:srgbClr val="FF0000"/>
                </a:solidFill>
              </a:rPr>
              <a:t>相互等待</a:t>
            </a:r>
            <a:r>
              <a:rPr lang="zh-CN" altLang="en-US" sz="2400" b="1" dirty="0"/>
              <a:t>），若无</a:t>
            </a:r>
            <a:r>
              <a:rPr lang="zh-CN" altLang="en-US" sz="2400" b="1" dirty="0">
                <a:solidFill>
                  <a:srgbClr val="FF0000"/>
                </a:solidFill>
              </a:rPr>
              <a:t>外力</a:t>
            </a:r>
            <a:r>
              <a:rPr lang="zh-CN" altLang="en-US" sz="2400" b="1" dirty="0"/>
              <a:t>作用，这些进程将无法向前推进。</a:t>
            </a:r>
          </a:p>
        </p:txBody>
      </p:sp>
    </p:spTree>
    <p:extLst>
      <p:ext uri="{BB962C8B-B14F-4D97-AF65-F5344CB8AC3E}">
        <p14:creationId xmlns:p14="http://schemas.microsoft.com/office/powerpoint/2010/main" val="37353708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示例</a:t>
            </a:r>
          </a:p>
        </p:txBody>
      </p:sp>
      <p:grpSp>
        <p:nvGrpSpPr>
          <p:cNvPr id="25" name="组合 24">
            <a:extLst>
              <a:ext uri="{FF2B5EF4-FFF2-40B4-BE49-F238E27FC236}">
                <a16:creationId xmlns:a16="http://schemas.microsoft.com/office/drawing/2014/main" id="{1083813A-BC5E-4590-88BF-3D1DDE028FD7}"/>
              </a:ext>
            </a:extLst>
          </p:cNvPr>
          <p:cNvGrpSpPr/>
          <p:nvPr/>
        </p:nvGrpSpPr>
        <p:grpSpPr>
          <a:xfrm>
            <a:off x="1851462" y="2197309"/>
            <a:ext cx="1907737"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sp>
        <p:nvSpPr>
          <p:cNvPr id="27" name="矩形 26">
            <a:extLst>
              <a:ext uri="{FF2B5EF4-FFF2-40B4-BE49-F238E27FC236}">
                <a16:creationId xmlns:a16="http://schemas.microsoft.com/office/drawing/2014/main" id="{70E063E6-044C-4CEE-BA68-8F444D5E4D5C}"/>
              </a:ext>
            </a:extLst>
          </p:cNvPr>
          <p:cNvSpPr/>
          <p:nvPr/>
        </p:nvSpPr>
        <p:spPr>
          <a:xfrm>
            <a:off x="3759198" y="278702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29" name="矩形 28">
            <a:extLst>
              <a:ext uri="{FF2B5EF4-FFF2-40B4-BE49-F238E27FC236}">
                <a16:creationId xmlns:a16="http://schemas.microsoft.com/office/drawing/2014/main" id="{140265B3-4C9D-42A1-B20B-3630EA2F5B08}"/>
              </a:ext>
            </a:extLst>
          </p:cNvPr>
          <p:cNvSpPr/>
          <p:nvPr/>
        </p:nvSpPr>
        <p:spPr>
          <a:xfrm>
            <a:off x="3759198"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0" name="矩形 29">
            <a:extLst>
              <a:ext uri="{FF2B5EF4-FFF2-40B4-BE49-F238E27FC236}">
                <a16:creationId xmlns:a16="http://schemas.microsoft.com/office/drawing/2014/main" id="{58BF0128-C073-4C44-9F6F-B0190701DF84}"/>
              </a:ext>
            </a:extLst>
          </p:cNvPr>
          <p:cNvSpPr/>
          <p:nvPr/>
        </p:nvSpPr>
        <p:spPr>
          <a:xfrm>
            <a:off x="3759198" y="454134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1" name="矩形 30">
            <a:extLst>
              <a:ext uri="{FF2B5EF4-FFF2-40B4-BE49-F238E27FC236}">
                <a16:creationId xmlns:a16="http://schemas.microsoft.com/office/drawing/2014/main" id="{0B5CB113-D799-4618-B8BD-0EC098E297C9}"/>
              </a:ext>
            </a:extLst>
          </p:cNvPr>
          <p:cNvSpPr/>
          <p:nvPr/>
        </p:nvSpPr>
        <p:spPr>
          <a:xfrm>
            <a:off x="4395110" y="278702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3" name="矩形 32">
            <a:extLst>
              <a:ext uri="{FF2B5EF4-FFF2-40B4-BE49-F238E27FC236}">
                <a16:creationId xmlns:a16="http://schemas.microsoft.com/office/drawing/2014/main" id="{2C1D76FD-94BF-45CB-91EA-8B16DF3DAD13}"/>
              </a:ext>
            </a:extLst>
          </p:cNvPr>
          <p:cNvSpPr/>
          <p:nvPr/>
        </p:nvSpPr>
        <p:spPr>
          <a:xfrm>
            <a:off x="4395110"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4" name="矩形 33">
            <a:extLst>
              <a:ext uri="{FF2B5EF4-FFF2-40B4-BE49-F238E27FC236}">
                <a16:creationId xmlns:a16="http://schemas.microsoft.com/office/drawing/2014/main" id="{4513CC06-53F4-4ABE-9F81-5EC5359A8F99}"/>
              </a:ext>
            </a:extLst>
          </p:cNvPr>
          <p:cNvSpPr/>
          <p:nvPr/>
        </p:nvSpPr>
        <p:spPr>
          <a:xfrm>
            <a:off x="4395110" y="454134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5" name="矩形 34">
            <a:extLst>
              <a:ext uri="{FF2B5EF4-FFF2-40B4-BE49-F238E27FC236}">
                <a16:creationId xmlns:a16="http://schemas.microsoft.com/office/drawing/2014/main" id="{2C2F61C0-34D8-4893-8FD6-673FC38BB581}"/>
              </a:ext>
            </a:extLst>
          </p:cNvPr>
          <p:cNvSpPr/>
          <p:nvPr/>
        </p:nvSpPr>
        <p:spPr>
          <a:xfrm>
            <a:off x="5031023" y="278702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grpSp>
        <p:nvGrpSpPr>
          <p:cNvPr id="22" name="组合 21">
            <a:extLst>
              <a:ext uri="{FF2B5EF4-FFF2-40B4-BE49-F238E27FC236}">
                <a16:creationId xmlns:a16="http://schemas.microsoft.com/office/drawing/2014/main" id="{249A7A3A-3D63-4E5C-9063-679C17A86264}"/>
              </a:ext>
            </a:extLst>
          </p:cNvPr>
          <p:cNvGrpSpPr/>
          <p:nvPr/>
        </p:nvGrpSpPr>
        <p:grpSpPr>
          <a:xfrm>
            <a:off x="3759198" y="3371795"/>
            <a:ext cx="1907737" cy="584775"/>
            <a:chOff x="3759198" y="3371795"/>
            <a:chExt cx="1907737" cy="584775"/>
          </a:xfrm>
        </p:grpSpPr>
        <p:sp>
          <p:nvSpPr>
            <p:cNvPr id="28" name="矩形 27">
              <a:extLst>
                <a:ext uri="{FF2B5EF4-FFF2-40B4-BE49-F238E27FC236}">
                  <a16:creationId xmlns:a16="http://schemas.microsoft.com/office/drawing/2014/main" id="{A0CEFBEA-1694-4F39-90BD-6F4E2D13301F}"/>
                </a:ext>
              </a:extLst>
            </p:cNvPr>
            <p:cNvSpPr/>
            <p:nvPr/>
          </p:nvSpPr>
          <p:spPr>
            <a:xfrm>
              <a:off x="3759198" y="337179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6</a:t>
              </a:r>
              <a:endParaRPr lang="zh-CN" altLang="en-US" sz="2000" b="1" dirty="0"/>
            </a:p>
          </p:txBody>
        </p:sp>
        <p:sp>
          <p:nvSpPr>
            <p:cNvPr id="32" name="矩形 31">
              <a:extLst>
                <a:ext uri="{FF2B5EF4-FFF2-40B4-BE49-F238E27FC236}">
                  <a16:creationId xmlns:a16="http://schemas.microsoft.com/office/drawing/2014/main" id="{864570CE-529A-4CEB-8CB6-29E485CA2D2B}"/>
                </a:ext>
              </a:extLst>
            </p:cNvPr>
            <p:cNvSpPr/>
            <p:nvPr/>
          </p:nvSpPr>
          <p:spPr>
            <a:xfrm>
              <a:off x="4395110" y="337179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6" name="矩形 35">
              <a:extLst>
                <a:ext uri="{FF2B5EF4-FFF2-40B4-BE49-F238E27FC236}">
                  <a16:creationId xmlns:a16="http://schemas.microsoft.com/office/drawing/2014/main" id="{8167DCB3-4E87-44B7-857E-12C96BE68BEB}"/>
                </a:ext>
              </a:extLst>
            </p:cNvPr>
            <p:cNvSpPr/>
            <p:nvPr/>
          </p:nvSpPr>
          <p:spPr>
            <a:xfrm>
              <a:off x="5031023" y="337179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grpSp>
      <p:sp>
        <p:nvSpPr>
          <p:cNvPr id="37" name="矩形 36">
            <a:extLst>
              <a:ext uri="{FF2B5EF4-FFF2-40B4-BE49-F238E27FC236}">
                <a16:creationId xmlns:a16="http://schemas.microsoft.com/office/drawing/2014/main" id="{A95886D8-9A75-448F-B916-E1CAAF193FC0}"/>
              </a:ext>
            </a:extLst>
          </p:cNvPr>
          <p:cNvSpPr/>
          <p:nvPr/>
        </p:nvSpPr>
        <p:spPr>
          <a:xfrm>
            <a:off x="5031023"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8" name="矩形 37">
            <a:extLst>
              <a:ext uri="{FF2B5EF4-FFF2-40B4-BE49-F238E27FC236}">
                <a16:creationId xmlns:a16="http://schemas.microsoft.com/office/drawing/2014/main" id="{FF75DB7B-439B-4839-AB5B-A71750E28CB4}"/>
              </a:ext>
            </a:extLst>
          </p:cNvPr>
          <p:cNvSpPr/>
          <p:nvPr/>
        </p:nvSpPr>
        <p:spPr>
          <a:xfrm>
            <a:off x="5031023" y="454134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9" name="矩形 38">
            <a:extLst>
              <a:ext uri="{FF2B5EF4-FFF2-40B4-BE49-F238E27FC236}">
                <a16:creationId xmlns:a16="http://schemas.microsoft.com/office/drawing/2014/main" id="{93337BDC-E8B7-4697-B5E0-430AD462AFC7}"/>
              </a:ext>
            </a:extLst>
          </p:cNvPr>
          <p:cNvSpPr/>
          <p:nvPr/>
        </p:nvSpPr>
        <p:spPr>
          <a:xfrm>
            <a:off x="3759198" y="2202245"/>
            <a:ext cx="1907737"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Allocation</a:t>
            </a:r>
            <a:endParaRPr lang="zh-CN" altLang="en-US" sz="2000" b="1" dirty="0"/>
          </a:p>
        </p:txBody>
      </p:sp>
      <p:sp>
        <p:nvSpPr>
          <p:cNvPr id="41" name="矩形 40">
            <a:extLst>
              <a:ext uri="{FF2B5EF4-FFF2-40B4-BE49-F238E27FC236}">
                <a16:creationId xmlns:a16="http://schemas.microsoft.com/office/drawing/2014/main" id="{13DD5365-4168-44EF-9FC8-70FB7A26F004}"/>
              </a:ext>
            </a:extLst>
          </p:cNvPr>
          <p:cNvSpPr/>
          <p:nvPr/>
        </p:nvSpPr>
        <p:spPr>
          <a:xfrm>
            <a:off x="5668728" y="278673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3" name="矩形 42">
            <a:extLst>
              <a:ext uri="{FF2B5EF4-FFF2-40B4-BE49-F238E27FC236}">
                <a16:creationId xmlns:a16="http://schemas.microsoft.com/office/drawing/2014/main" id="{F72D6CAC-AD95-4DA7-AE3B-06FEA6FE0ED2}"/>
              </a:ext>
            </a:extLst>
          </p:cNvPr>
          <p:cNvSpPr/>
          <p:nvPr/>
        </p:nvSpPr>
        <p:spPr>
          <a:xfrm>
            <a:off x="5668728"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1</a:t>
            </a:r>
            <a:endParaRPr lang="zh-CN" altLang="en-US" sz="2000" b="1" dirty="0">
              <a:solidFill>
                <a:srgbClr val="FF0000"/>
              </a:solidFill>
            </a:endParaRPr>
          </a:p>
        </p:txBody>
      </p:sp>
      <p:sp>
        <p:nvSpPr>
          <p:cNvPr id="44" name="矩形 43">
            <a:extLst>
              <a:ext uri="{FF2B5EF4-FFF2-40B4-BE49-F238E27FC236}">
                <a16:creationId xmlns:a16="http://schemas.microsoft.com/office/drawing/2014/main" id="{E194A438-2E6C-41F6-BB10-201DA1C0C0F2}"/>
              </a:ext>
            </a:extLst>
          </p:cNvPr>
          <p:cNvSpPr/>
          <p:nvPr/>
        </p:nvSpPr>
        <p:spPr>
          <a:xfrm>
            <a:off x="5668728" y="454105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4</a:t>
            </a:r>
            <a:endParaRPr lang="zh-CN" altLang="en-US" sz="2000" b="1" dirty="0">
              <a:solidFill>
                <a:srgbClr val="FF0000"/>
              </a:solidFill>
            </a:endParaRPr>
          </a:p>
        </p:txBody>
      </p:sp>
      <p:sp>
        <p:nvSpPr>
          <p:cNvPr id="45" name="矩形 44">
            <a:extLst>
              <a:ext uri="{FF2B5EF4-FFF2-40B4-BE49-F238E27FC236}">
                <a16:creationId xmlns:a16="http://schemas.microsoft.com/office/drawing/2014/main" id="{1F53CC97-308C-4888-96E6-6BCA0B0B8107}"/>
              </a:ext>
            </a:extLst>
          </p:cNvPr>
          <p:cNvSpPr/>
          <p:nvPr/>
        </p:nvSpPr>
        <p:spPr>
          <a:xfrm>
            <a:off x="6304640" y="278673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7" name="矩形 46">
            <a:extLst>
              <a:ext uri="{FF2B5EF4-FFF2-40B4-BE49-F238E27FC236}">
                <a16:creationId xmlns:a16="http://schemas.microsoft.com/office/drawing/2014/main" id="{789BE1B8-F846-41F7-8CEC-60E2358557EB}"/>
              </a:ext>
            </a:extLst>
          </p:cNvPr>
          <p:cNvSpPr/>
          <p:nvPr/>
        </p:nvSpPr>
        <p:spPr>
          <a:xfrm>
            <a:off x="6304640"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48" name="矩形 47">
            <a:extLst>
              <a:ext uri="{FF2B5EF4-FFF2-40B4-BE49-F238E27FC236}">
                <a16:creationId xmlns:a16="http://schemas.microsoft.com/office/drawing/2014/main" id="{2BA70C09-69AD-45F1-9799-3D35D4860B27}"/>
              </a:ext>
            </a:extLst>
          </p:cNvPr>
          <p:cNvSpPr/>
          <p:nvPr/>
        </p:nvSpPr>
        <p:spPr>
          <a:xfrm>
            <a:off x="6304640" y="454105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9" name="矩形 48">
            <a:extLst>
              <a:ext uri="{FF2B5EF4-FFF2-40B4-BE49-F238E27FC236}">
                <a16:creationId xmlns:a16="http://schemas.microsoft.com/office/drawing/2014/main" id="{7F99BD49-5C43-457E-A8D8-EEE77E876382}"/>
              </a:ext>
            </a:extLst>
          </p:cNvPr>
          <p:cNvSpPr/>
          <p:nvPr/>
        </p:nvSpPr>
        <p:spPr>
          <a:xfrm>
            <a:off x="6940553" y="278673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grpSp>
        <p:nvGrpSpPr>
          <p:cNvPr id="24" name="组合 23">
            <a:extLst>
              <a:ext uri="{FF2B5EF4-FFF2-40B4-BE49-F238E27FC236}">
                <a16:creationId xmlns:a16="http://schemas.microsoft.com/office/drawing/2014/main" id="{CE8907B6-2897-41D1-9718-72BD90BF5780}"/>
              </a:ext>
            </a:extLst>
          </p:cNvPr>
          <p:cNvGrpSpPr/>
          <p:nvPr/>
        </p:nvGrpSpPr>
        <p:grpSpPr>
          <a:xfrm>
            <a:off x="5668728" y="3371507"/>
            <a:ext cx="1907737" cy="584775"/>
            <a:chOff x="5668728" y="3371507"/>
            <a:chExt cx="1907737" cy="584775"/>
          </a:xfrm>
        </p:grpSpPr>
        <p:sp>
          <p:nvSpPr>
            <p:cNvPr id="42" name="矩形 41">
              <a:extLst>
                <a:ext uri="{FF2B5EF4-FFF2-40B4-BE49-F238E27FC236}">
                  <a16:creationId xmlns:a16="http://schemas.microsoft.com/office/drawing/2014/main" id="{91E3494C-49B0-4674-9909-3925AD8C14E5}"/>
                </a:ext>
              </a:extLst>
            </p:cNvPr>
            <p:cNvSpPr/>
            <p:nvPr/>
          </p:nvSpPr>
          <p:spPr>
            <a:xfrm>
              <a:off x="5668728" y="337150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46" name="矩形 45">
              <a:extLst>
                <a:ext uri="{FF2B5EF4-FFF2-40B4-BE49-F238E27FC236}">
                  <a16:creationId xmlns:a16="http://schemas.microsoft.com/office/drawing/2014/main" id="{A0C286F3-81BB-4C8A-84E2-FCEDD322B445}"/>
                </a:ext>
              </a:extLst>
            </p:cNvPr>
            <p:cNvSpPr/>
            <p:nvPr/>
          </p:nvSpPr>
          <p:spPr>
            <a:xfrm>
              <a:off x="6304640" y="337150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50" name="矩形 49">
              <a:extLst>
                <a:ext uri="{FF2B5EF4-FFF2-40B4-BE49-F238E27FC236}">
                  <a16:creationId xmlns:a16="http://schemas.microsoft.com/office/drawing/2014/main" id="{EAB2377C-8332-424E-865C-BC336263BF78}"/>
                </a:ext>
              </a:extLst>
            </p:cNvPr>
            <p:cNvSpPr/>
            <p:nvPr/>
          </p:nvSpPr>
          <p:spPr>
            <a:xfrm>
              <a:off x="6940553" y="337150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1</a:t>
              </a:r>
              <a:endParaRPr lang="zh-CN" altLang="en-US" sz="2000" b="1" dirty="0">
                <a:solidFill>
                  <a:srgbClr val="FF0000"/>
                </a:solidFill>
              </a:endParaRPr>
            </a:p>
          </p:txBody>
        </p:sp>
      </p:grpSp>
      <p:sp>
        <p:nvSpPr>
          <p:cNvPr id="51" name="矩形 50">
            <a:extLst>
              <a:ext uri="{FF2B5EF4-FFF2-40B4-BE49-F238E27FC236}">
                <a16:creationId xmlns:a16="http://schemas.microsoft.com/office/drawing/2014/main" id="{BF9F42E0-FB8D-404D-825E-31901828B895}"/>
              </a:ext>
            </a:extLst>
          </p:cNvPr>
          <p:cNvSpPr/>
          <p:nvPr/>
        </p:nvSpPr>
        <p:spPr>
          <a:xfrm>
            <a:off x="6940553"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3</a:t>
            </a:r>
            <a:endParaRPr lang="zh-CN" altLang="en-US" sz="2000" b="1" dirty="0">
              <a:solidFill>
                <a:srgbClr val="FF0000"/>
              </a:solidFill>
            </a:endParaRPr>
          </a:p>
        </p:txBody>
      </p:sp>
      <p:sp>
        <p:nvSpPr>
          <p:cNvPr id="52" name="矩形 51">
            <a:extLst>
              <a:ext uri="{FF2B5EF4-FFF2-40B4-BE49-F238E27FC236}">
                <a16:creationId xmlns:a16="http://schemas.microsoft.com/office/drawing/2014/main" id="{EE232B31-324D-41A9-9D92-ACD7F98F5F5D}"/>
              </a:ext>
            </a:extLst>
          </p:cNvPr>
          <p:cNvSpPr/>
          <p:nvPr/>
        </p:nvSpPr>
        <p:spPr>
          <a:xfrm>
            <a:off x="6940553" y="454105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53" name="矩形 52">
            <a:extLst>
              <a:ext uri="{FF2B5EF4-FFF2-40B4-BE49-F238E27FC236}">
                <a16:creationId xmlns:a16="http://schemas.microsoft.com/office/drawing/2014/main" id="{0FE140C1-F210-48B6-8B98-FC2C6D421969}"/>
              </a:ext>
            </a:extLst>
          </p:cNvPr>
          <p:cNvSpPr/>
          <p:nvPr/>
        </p:nvSpPr>
        <p:spPr>
          <a:xfrm>
            <a:off x="5668728" y="2201957"/>
            <a:ext cx="1907737"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Need</a:t>
            </a:r>
            <a:endParaRPr lang="zh-CN" altLang="en-US" sz="2000" b="1" dirty="0">
              <a:solidFill>
                <a:srgbClr val="FF0000"/>
              </a:solidFill>
            </a:endParaRPr>
          </a:p>
        </p:txBody>
      </p:sp>
      <p:grpSp>
        <p:nvGrpSpPr>
          <p:cNvPr id="56" name="组合 55">
            <a:extLst>
              <a:ext uri="{FF2B5EF4-FFF2-40B4-BE49-F238E27FC236}">
                <a16:creationId xmlns:a16="http://schemas.microsoft.com/office/drawing/2014/main" id="{7885030E-B093-4033-B8C8-608B5F60A7FB}"/>
              </a:ext>
            </a:extLst>
          </p:cNvPr>
          <p:cNvGrpSpPr/>
          <p:nvPr/>
        </p:nvGrpSpPr>
        <p:grpSpPr>
          <a:xfrm>
            <a:off x="839693" y="2202245"/>
            <a:ext cx="1011768" cy="2923875"/>
            <a:chOff x="674357" y="3849964"/>
            <a:chExt cx="1011768" cy="2923875"/>
          </a:xfrm>
        </p:grpSpPr>
        <p:sp>
          <p:nvSpPr>
            <p:cNvPr id="57" name="矩形 56">
              <a:extLst>
                <a:ext uri="{FF2B5EF4-FFF2-40B4-BE49-F238E27FC236}">
                  <a16:creationId xmlns:a16="http://schemas.microsoft.com/office/drawing/2014/main" id="{A3F8B1E2-3620-4C8A-9DB5-E6A2345342CB}"/>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8" name="矩形 57">
              <a:extLst>
                <a:ext uri="{FF2B5EF4-FFF2-40B4-BE49-F238E27FC236}">
                  <a16:creationId xmlns:a16="http://schemas.microsoft.com/office/drawing/2014/main" id="{D9886F4B-63A3-4818-8E21-B5A284869891}"/>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9" name="矩形 58">
              <a:extLst>
                <a:ext uri="{FF2B5EF4-FFF2-40B4-BE49-F238E27FC236}">
                  <a16:creationId xmlns:a16="http://schemas.microsoft.com/office/drawing/2014/main" id="{400AB8DF-F9C4-4BB0-AA06-03BDA21953CE}"/>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0" name="矩形 59">
              <a:extLst>
                <a:ext uri="{FF2B5EF4-FFF2-40B4-BE49-F238E27FC236}">
                  <a16:creationId xmlns:a16="http://schemas.microsoft.com/office/drawing/2014/main" id="{C659D9FA-1F9C-4E10-8082-636C4B63CA3A}"/>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1" name="矩形 60">
              <a:extLst>
                <a:ext uri="{FF2B5EF4-FFF2-40B4-BE49-F238E27FC236}">
                  <a16:creationId xmlns:a16="http://schemas.microsoft.com/office/drawing/2014/main" id="{66C8825F-4158-4A71-BDDE-1D81CB478BA5}"/>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sp>
        <p:nvSpPr>
          <p:cNvPr id="84" name="矩形 83">
            <a:extLst>
              <a:ext uri="{FF2B5EF4-FFF2-40B4-BE49-F238E27FC236}">
                <a16:creationId xmlns:a16="http://schemas.microsoft.com/office/drawing/2014/main" id="{1E9840C9-9A42-4DDF-923A-BD47A603EA6E}"/>
              </a:ext>
            </a:extLst>
          </p:cNvPr>
          <p:cNvSpPr/>
          <p:nvPr/>
        </p:nvSpPr>
        <p:spPr>
          <a:xfrm>
            <a:off x="7576466" y="2191984"/>
            <a:ext cx="190773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Available</a:t>
            </a:r>
            <a:endParaRPr lang="zh-CN" altLang="en-US" sz="2000" b="1" dirty="0"/>
          </a:p>
        </p:txBody>
      </p:sp>
      <p:sp>
        <p:nvSpPr>
          <p:cNvPr id="8" name="矩形 7">
            <a:extLst>
              <a:ext uri="{FF2B5EF4-FFF2-40B4-BE49-F238E27FC236}">
                <a16:creationId xmlns:a16="http://schemas.microsoft.com/office/drawing/2014/main" id="{554E5B4B-8E7A-4A20-9986-93EDA33E578D}"/>
              </a:ext>
            </a:extLst>
          </p:cNvPr>
          <p:cNvSpPr/>
          <p:nvPr/>
        </p:nvSpPr>
        <p:spPr>
          <a:xfrm>
            <a:off x="377676" y="1511497"/>
            <a:ext cx="10825711" cy="579839"/>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b="1" dirty="0"/>
              <a:t>若</a:t>
            </a:r>
            <a:r>
              <a:rPr lang="en-US" altLang="zh-CN" sz="2400" b="1" dirty="0"/>
              <a:t>P1</a:t>
            </a:r>
            <a:r>
              <a:rPr lang="zh-CN" altLang="en-US" sz="2400" b="1" dirty="0"/>
              <a:t>请求后，</a:t>
            </a:r>
            <a:r>
              <a:rPr lang="en-US" altLang="zh-CN" sz="2400" b="1" dirty="0"/>
              <a:t>P0</a:t>
            </a:r>
            <a:r>
              <a:rPr lang="zh-CN" altLang="en-US" sz="2400" b="1" dirty="0"/>
              <a:t>请求</a:t>
            </a:r>
            <a:r>
              <a:rPr lang="en-US" altLang="zh-CN" sz="2400" b="1" dirty="0"/>
              <a:t>Request</a:t>
            </a:r>
            <a:r>
              <a:rPr lang="zh-CN" altLang="en-US" sz="2400" b="1" dirty="0"/>
              <a:t>（</a:t>
            </a:r>
            <a:r>
              <a:rPr lang="en-US" altLang="zh-CN" sz="2400" b="1" dirty="0"/>
              <a:t>1</a:t>
            </a:r>
            <a:r>
              <a:rPr lang="zh-CN" altLang="en-US" sz="2400" b="1" dirty="0"/>
              <a:t>，</a:t>
            </a:r>
            <a:r>
              <a:rPr lang="en-US" altLang="zh-CN" sz="2400" b="1" dirty="0"/>
              <a:t>0</a:t>
            </a:r>
            <a:r>
              <a:rPr lang="zh-CN" altLang="en-US" sz="2400" b="1" dirty="0"/>
              <a:t>，</a:t>
            </a:r>
            <a:r>
              <a:rPr lang="en-US" altLang="zh-CN" sz="2400" b="1" dirty="0"/>
              <a:t>1</a:t>
            </a:r>
            <a:r>
              <a:rPr lang="zh-CN" altLang="en-US" sz="2400" b="1" dirty="0"/>
              <a:t>），系统能否分配给它？</a:t>
            </a:r>
            <a:endParaRPr lang="en-US" altLang="zh-CN" sz="2400" b="1" dirty="0"/>
          </a:p>
        </p:txBody>
      </p:sp>
      <p:sp>
        <p:nvSpPr>
          <p:cNvPr id="121" name="矩形 120">
            <a:extLst>
              <a:ext uri="{FF2B5EF4-FFF2-40B4-BE49-F238E27FC236}">
                <a16:creationId xmlns:a16="http://schemas.microsoft.com/office/drawing/2014/main" id="{F29FC1F3-9A54-4316-A796-7413315F6CFB}"/>
              </a:ext>
            </a:extLst>
          </p:cNvPr>
          <p:cNvSpPr/>
          <p:nvPr/>
        </p:nvSpPr>
        <p:spPr>
          <a:xfrm>
            <a:off x="377676" y="5249230"/>
            <a:ext cx="2901756" cy="461665"/>
          </a:xfrm>
          <a:prstGeom prst="rect">
            <a:avLst/>
          </a:prstGeom>
        </p:spPr>
        <p:txBody>
          <a:bodyPr wrap="none">
            <a:spAutoFit/>
          </a:bodyPr>
          <a:lstStyle/>
          <a:p>
            <a:r>
              <a:rPr lang="en-US" altLang="zh-CN" sz="2400" b="1" dirty="0"/>
              <a:t>Request0 &lt; Need0</a:t>
            </a:r>
          </a:p>
        </p:txBody>
      </p:sp>
      <p:grpSp>
        <p:nvGrpSpPr>
          <p:cNvPr id="124" name="组合 123">
            <a:extLst>
              <a:ext uri="{FF2B5EF4-FFF2-40B4-BE49-F238E27FC236}">
                <a16:creationId xmlns:a16="http://schemas.microsoft.com/office/drawing/2014/main" id="{F2CBA58A-DB16-47FD-8760-8C05172FDDE9}"/>
              </a:ext>
            </a:extLst>
          </p:cNvPr>
          <p:cNvGrpSpPr/>
          <p:nvPr/>
        </p:nvGrpSpPr>
        <p:grpSpPr>
          <a:xfrm>
            <a:off x="7583061" y="2785475"/>
            <a:ext cx="1907737" cy="584775"/>
            <a:chOff x="8293100" y="2585192"/>
            <a:chExt cx="3771900" cy="584775"/>
          </a:xfrm>
        </p:grpSpPr>
        <p:sp>
          <p:nvSpPr>
            <p:cNvPr id="125" name="矩形 124">
              <a:extLst>
                <a:ext uri="{FF2B5EF4-FFF2-40B4-BE49-F238E27FC236}">
                  <a16:creationId xmlns:a16="http://schemas.microsoft.com/office/drawing/2014/main" id="{9351C2A1-E770-4B1D-89C5-9BF1FD5DB40D}"/>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0</a:t>
              </a:r>
              <a:endParaRPr lang="zh-CN" altLang="en-US" sz="2000" b="1" dirty="0"/>
            </a:p>
          </p:txBody>
        </p:sp>
        <p:sp>
          <p:nvSpPr>
            <p:cNvPr id="126" name="矩形 125">
              <a:extLst>
                <a:ext uri="{FF2B5EF4-FFF2-40B4-BE49-F238E27FC236}">
                  <a16:creationId xmlns:a16="http://schemas.microsoft.com/office/drawing/2014/main" id="{B8336FC4-2F98-4720-A193-53C9B37F7B64}"/>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27" name="矩形 126">
              <a:extLst>
                <a:ext uri="{FF2B5EF4-FFF2-40B4-BE49-F238E27FC236}">
                  <a16:creationId xmlns:a16="http://schemas.microsoft.com/office/drawing/2014/main" id="{7FACA18A-DEE0-4E8D-B12A-88D4D76607E9}"/>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grpSp>
      <p:sp>
        <p:nvSpPr>
          <p:cNvPr id="99" name="矩形 98">
            <a:extLst>
              <a:ext uri="{FF2B5EF4-FFF2-40B4-BE49-F238E27FC236}">
                <a16:creationId xmlns:a16="http://schemas.microsoft.com/office/drawing/2014/main" id="{37956765-A01E-4BED-8FE4-20C24ACBB35B}"/>
              </a:ext>
            </a:extLst>
          </p:cNvPr>
          <p:cNvSpPr/>
          <p:nvPr/>
        </p:nvSpPr>
        <p:spPr>
          <a:xfrm>
            <a:off x="400584" y="5905537"/>
            <a:ext cx="3332964" cy="461665"/>
          </a:xfrm>
          <a:prstGeom prst="rect">
            <a:avLst/>
          </a:prstGeom>
        </p:spPr>
        <p:txBody>
          <a:bodyPr wrap="none">
            <a:spAutoFit/>
          </a:bodyPr>
          <a:lstStyle/>
          <a:p>
            <a:r>
              <a:rPr lang="en-US" altLang="zh-CN" sz="2400" b="1" dirty="0"/>
              <a:t>Request0 &gt; Available</a:t>
            </a:r>
          </a:p>
        </p:txBody>
      </p:sp>
      <p:sp>
        <p:nvSpPr>
          <p:cNvPr id="100" name="矩形 99">
            <a:extLst>
              <a:ext uri="{FF2B5EF4-FFF2-40B4-BE49-F238E27FC236}">
                <a16:creationId xmlns:a16="http://schemas.microsoft.com/office/drawing/2014/main" id="{D8C5E569-E5E0-4D88-B0C3-EA3CA911EACF}"/>
              </a:ext>
            </a:extLst>
          </p:cNvPr>
          <p:cNvSpPr/>
          <p:nvPr/>
        </p:nvSpPr>
        <p:spPr>
          <a:xfrm>
            <a:off x="4713066" y="5905537"/>
            <a:ext cx="1415772" cy="461665"/>
          </a:xfrm>
          <a:prstGeom prst="rect">
            <a:avLst/>
          </a:prstGeom>
        </p:spPr>
        <p:txBody>
          <a:bodyPr wrap="none">
            <a:spAutoFit/>
          </a:bodyPr>
          <a:lstStyle/>
          <a:p>
            <a:r>
              <a:rPr lang="zh-CN" altLang="en-US" sz="2400" b="1" dirty="0"/>
              <a:t>不能分配</a:t>
            </a:r>
            <a:endParaRPr lang="en-US" altLang="zh-CN" sz="2400" b="1" dirty="0"/>
          </a:p>
        </p:txBody>
      </p:sp>
    </p:spTree>
    <p:extLst>
      <p:ext uri="{BB962C8B-B14F-4D97-AF65-F5344CB8AC3E}">
        <p14:creationId xmlns:p14="http://schemas.microsoft.com/office/powerpoint/2010/main" val="170630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down)">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wipe(down)">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down)">
                                      <p:cBhvr>
                                        <p:cTn id="1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99" grpId="0"/>
      <p:bldP spid="10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示例</a:t>
            </a:r>
          </a:p>
        </p:txBody>
      </p:sp>
      <p:grpSp>
        <p:nvGrpSpPr>
          <p:cNvPr id="25" name="组合 24">
            <a:extLst>
              <a:ext uri="{FF2B5EF4-FFF2-40B4-BE49-F238E27FC236}">
                <a16:creationId xmlns:a16="http://schemas.microsoft.com/office/drawing/2014/main" id="{1083813A-BC5E-4590-88BF-3D1DDE028FD7}"/>
              </a:ext>
            </a:extLst>
          </p:cNvPr>
          <p:cNvGrpSpPr/>
          <p:nvPr/>
        </p:nvGrpSpPr>
        <p:grpSpPr>
          <a:xfrm>
            <a:off x="1851462" y="2197309"/>
            <a:ext cx="1907737" cy="2923875"/>
            <a:chOff x="711200" y="3326825"/>
            <a:chExt cx="3771900" cy="2923875"/>
          </a:xfrm>
        </p:grpSpPr>
        <p:sp>
          <p:nvSpPr>
            <p:cNvPr id="9" name="矩形 8">
              <a:extLst>
                <a:ext uri="{FF2B5EF4-FFF2-40B4-BE49-F238E27FC236}">
                  <a16:creationId xmlns:a16="http://schemas.microsoft.com/office/drawing/2014/main" id="{530DC79F-1947-4154-BE22-0D2BFB7FDA67}"/>
                </a:ext>
              </a:extLst>
            </p:cNvPr>
            <p:cNvSpPr/>
            <p:nvPr/>
          </p:nvSpPr>
          <p:spPr>
            <a:xfrm>
              <a:off x="7112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0" name="矩形 9">
              <a:extLst>
                <a:ext uri="{FF2B5EF4-FFF2-40B4-BE49-F238E27FC236}">
                  <a16:creationId xmlns:a16="http://schemas.microsoft.com/office/drawing/2014/main" id="{0F8327AF-3C1A-4152-8868-D3B01F43C30D}"/>
                </a:ext>
              </a:extLst>
            </p:cNvPr>
            <p:cNvSpPr/>
            <p:nvPr/>
          </p:nvSpPr>
          <p:spPr>
            <a:xfrm>
              <a:off x="7112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6</a:t>
              </a:r>
              <a:endParaRPr lang="zh-CN" altLang="en-US" sz="2000" b="1" dirty="0"/>
            </a:p>
          </p:txBody>
        </p:sp>
        <p:sp>
          <p:nvSpPr>
            <p:cNvPr id="11" name="矩形 10">
              <a:extLst>
                <a:ext uri="{FF2B5EF4-FFF2-40B4-BE49-F238E27FC236}">
                  <a16:creationId xmlns:a16="http://schemas.microsoft.com/office/drawing/2014/main" id="{CF5D2A92-B65E-4E83-89C3-0108E56B1FF3}"/>
                </a:ext>
              </a:extLst>
            </p:cNvPr>
            <p:cNvSpPr/>
            <p:nvPr/>
          </p:nvSpPr>
          <p:spPr>
            <a:xfrm>
              <a:off x="7112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2" name="矩形 11">
              <a:extLst>
                <a:ext uri="{FF2B5EF4-FFF2-40B4-BE49-F238E27FC236}">
                  <a16:creationId xmlns:a16="http://schemas.microsoft.com/office/drawing/2014/main" id="{6CE37F73-30C3-4057-87DA-09E0B3E1BBE9}"/>
                </a:ext>
              </a:extLst>
            </p:cNvPr>
            <p:cNvSpPr/>
            <p:nvPr/>
          </p:nvSpPr>
          <p:spPr>
            <a:xfrm>
              <a:off x="7112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13" name="矩形 12">
              <a:extLst>
                <a:ext uri="{FF2B5EF4-FFF2-40B4-BE49-F238E27FC236}">
                  <a16:creationId xmlns:a16="http://schemas.microsoft.com/office/drawing/2014/main" id="{AF3B59DE-5072-4826-A1F3-91D36CD0A567}"/>
                </a:ext>
              </a:extLst>
            </p:cNvPr>
            <p:cNvSpPr/>
            <p:nvPr/>
          </p:nvSpPr>
          <p:spPr>
            <a:xfrm>
              <a:off x="19685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4" name="矩形 13">
              <a:extLst>
                <a:ext uri="{FF2B5EF4-FFF2-40B4-BE49-F238E27FC236}">
                  <a16:creationId xmlns:a16="http://schemas.microsoft.com/office/drawing/2014/main" id="{6EB53541-E903-455D-A293-24767DF4AA0A}"/>
                </a:ext>
              </a:extLst>
            </p:cNvPr>
            <p:cNvSpPr/>
            <p:nvPr/>
          </p:nvSpPr>
          <p:spPr>
            <a:xfrm>
              <a:off x="19685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5" name="矩形 14">
              <a:extLst>
                <a:ext uri="{FF2B5EF4-FFF2-40B4-BE49-F238E27FC236}">
                  <a16:creationId xmlns:a16="http://schemas.microsoft.com/office/drawing/2014/main" id="{30B08D35-EFD0-43A5-A9E0-83FF29B987EC}"/>
                </a:ext>
              </a:extLst>
            </p:cNvPr>
            <p:cNvSpPr/>
            <p:nvPr/>
          </p:nvSpPr>
          <p:spPr>
            <a:xfrm>
              <a:off x="19685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6" name="矩形 15">
              <a:extLst>
                <a:ext uri="{FF2B5EF4-FFF2-40B4-BE49-F238E27FC236}">
                  <a16:creationId xmlns:a16="http://schemas.microsoft.com/office/drawing/2014/main" id="{80B1D12B-6A5B-4DD1-AED2-3201935A7E72}"/>
                </a:ext>
              </a:extLst>
            </p:cNvPr>
            <p:cNvSpPr/>
            <p:nvPr/>
          </p:nvSpPr>
          <p:spPr>
            <a:xfrm>
              <a:off x="19685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7" name="矩形 16">
              <a:extLst>
                <a:ext uri="{FF2B5EF4-FFF2-40B4-BE49-F238E27FC236}">
                  <a16:creationId xmlns:a16="http://schemas.microsoft.com/office/drawing/2014/main" id="{0685019B-14B8-4568-AD88-A8F5F07503A4}"/>
                </a:ext>
              </a:extLst>
            </p:cNvPr>
            <p:cNvSpPr/>
            <p:nvPr/>
          </p:nvSpPr>
          <p:spPr>
            <a:xfrm>
              <a:off x="3225800" y="391160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18" name="矩形 17">
              <a:extLst>
                <a:ext uri="{FF2B5EF4-FFF2-40B4-BE49-F238E27FC236}">
                  <a16:creationId xmlns:a16="http://schemas.microsoft.com/office/drawing/2014/main" id="{5321FBF9-9827-4834-B6DB-16DAB0D7F83D}"/>
                </a:ext>
              </a:extLst>
            </p:cNvPr>
            <p:cNvSpPr/>
            <p:nvPr/>
          </p:nvSpPr>
          <p:spPr>
            <a:xfrm>
              <a:off x="3225800" y="449637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3</a:t>
              </a:r>
              <a:endParaRPr lang="zh-CN" altLang="en-US" sz="2000" b="1" dirty="0"/>
            </a:p>
          </p:txBody>
        </p:sp>
        <p:sp>
          <p:nvSpPr>
            <p:cNvPr id="19" name="矩形 18">
              <a:extLst>
                <a:ext uri="{FF2B5EF4-FFF2-40B4-BE49-F238E27FC236}">
                  <a16:creationId xmlns:a16="http://schemas.microsoft.com/office/drawing/2014/main" id="{FAA28D02-7C86-43F1-9FEB-73978C0FDD8D}"/>
                </a:ext>
              </a:extLst>
            </p:cNvPr>
            <p:cNvSpPr/>
            <p:nvPr/>
          </p:nvSpPr>
          <p:spPr>
            <a:xfrm>
              <a:off x="3225800" y="5081150"/>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4</a:t>
              </a:r>
              <a:endParaRPr lang="zh-CN" altLang="en-US" sz="2000" b="1" dirty="0"/>
            </a:p>
          </p:txBody>
        </p:sp>
        <p:sp>
          <p:nvSpPr>
            <p:cNvPr id="20" name="矩形 19">
              <a:extLst>
                <a:ext uri="{FF2B5EF4-FFF2-40B4-BE49-F238E27FC236}">
                  <a16:creationId xmlns:a16="http://schemas.microsoft.com/office/drawing/2014/main" id="{6644DC92-A4C0-4FDB-9C85-03DFE9ABAE44}"/>
                </a:ext>
              </a:extLst>
            </p:cNvPr>
            <p:cNvSpPr/>
            <p:nvPr/>
          </p:nvSpPr>
          <p:spPr>
            <a:xfrm>
              <a:off x="3225800" y="5665925"/>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2</a:t>
              </a:r>
              <a:endParaRPr lang="zh-CN" altLang="en-US" sz="2000" b="1" dirty="0"/>
            </a:p>
          </p:txBody>
        </p:sp>
        <p:sp>
          <p:nvSpPr>
            <p:cNvPr id="21" name="矩形 20">
              <a:extLst>
                <a:ext uri="{FF2B5EF4-FFF2-40B4-BE49-F238E27FC236}">
                  <a16:creationId xmlns:a16="http://schemas.microsoft.com/office/drawing/2014/main" id="{0FEC96DE-2937-44DD-8199-8DFD1D9990E0}"/>
                </a:ext>
              </a:extLst>
            </p:cNvPr>
            <p:cNvSpPr/>
            <p:nvPr/>
          </p:nvSpPr>
          <p:spPr>
            <a:xfrm>
              <a:off x="711200" y="3326825"/>
              <a:ext cx="37719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Max</a:t>
              </a:r>
              <a:endParaRPr lang="zh-CN" altLang="en-US" sz="2000" b="1" dirty="0"/>
            </a:p>
          </p:txBody>
        </p:sp>
      </p:grpSp>
      <p:sp>
        <p:nvSpPr>
          <p:cNvPr id="27" name="矩形 26">
            <a:extLst>
              <a:ext uri="{FF2B5EF4-FFF2-40B4-BE49-F238E27FC236}">
                <a16:creationId xmlns:a16="http://schemas.microsoft.com/office/drawing/2014/main" id="{70E063E6-044C-4CEE-BA68-8F444D5E4D5C}"/>
              </a:ext>
            </a:extLst>
          </p:cNvPr>
          <p:cNvSpPr/>
          <p:nvPr/>
        </p:nvSpPr>
        <p:spPr>
          <a:xfrm>
            <a:off x="3759198" y="278702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0" name="矩形 29">
            <a:extLst>
              <a:ext uri="{FF2B5EF4-FFF2-40B4-BE49-F238E27FC236}">
                <a16:creationId xmlns:a16="http://schemas.microsoft.com/office/drawing/2014/main" id="{58BF0128-C073-4C44-9F6F-B0190701DF84}"/>
              </a:ext>
            </a:extLst>
          </p:cNvPr>
          <p:cNvSpPr/>
          <p:nvPr/>
        </p:nvSpPr>
        <p:spPr>
          <a:xfrm>
            <a:off x="3759198" y="454134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1" name="矩形 30">
            <a:extLst>
              <a:ext uri="{FF2B5EF4-FFF2-40B4-BE49-F238E27FC236}">
                <a16:creationId xmlns:a16="http://schemas.microsoft.com/office/drawing/2014/main" id="{0B5CB113-D799-4618-B8BD-0EC098E297C9}"/>
              </a:ext>
            </a:extLst>
          </p:cNvPr>
          <p:cNvSpPr/>
          <p:nvPr/>
        </p:nvSpPr>
        <p:spPr>
          <a:xfrm>
            <a:off x="4395110" y="278702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4" name="矩形 33">
            <a:extLst>
              <a:ext uri="{FF2B5EF4-FFF2-40B4-BE49-F238E27FC236}">
                <a16:creationId xmlns:a16="http://schemas.microsoft.com/office/drawing/2014/main" id="{4513CC06-53F4-4ABE-9F81-5EC5359A8F99}"/>
              </a:ext>
            </a:extLst>
          </p:cNvPr>
          <p:cNvSpPr/>
          <p:nvPr/>
        </p:nvSpPr>
        <p:spPr>
          <a:xfrm>
            <a:off x="4395110" y="454134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sp>
        <p:nvSpPr>
          <p:cNvPr id="35" name="矩形 34">
            <a:extLst>
              <a:ext uri="{FF2B5EF4-FFF2-40B4-BE49-F238E27FC236}">
                <a16:creationId xmlns:a16="http://schemas.microsoft.com/office/drawing/2014/main" id="{2C2F61C0-34D8-4893-8FD6-673FC38BB581}"/>
              </a:ext>
            </a:extLst>
          </p:cNvPr>
          <p:cNvSpPr/>
          <p:nvPr/>
        </p:nvSpPr>
        <p:spPr>
          <a:xfrm>
            <a:off x="5031023" y="278702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0</a:t>
            </a:r>
            <a:endParaRPr lang="zh-CN" altLang="en-US" sz="2000" b="1" dirty="0"/>
          </a:p>
        </p:txBody>
      </p:sp>
      <p:grpSp>
        <p:nvGrpSpPr>
          <p:cNvPr id="22" name="组合 21">
            <a:extLst>
              <a:ext uri="{FF2B5EF4-FFF2-40B4-BE49-F238E27FC236}">
                <a16:creationId xmlns:a16="http://schemas.microsoft.com/office/drawing/2014/main" id="{249A7A3A-3D63-4E5C-9063-679C17A86264}"/>
              </a:ext>
            </a:extLst>
          </p:cNvPr>
          <p:cNvGrpSpPr/>
          <p:nvPr/>
        </p:nvGrpSpPr>
        <p:grpSpPr>
          <a:xfrm>
            <a:off x="3759198" y="3371795"/>
            <a:ext cx="1907737" cy="584775"/>
            <a:chOff x="3759198" y="3371795"/>
            <a:chExt cx="1907737" cy="584775"/>
          </a:xfrm>
        </p:grpSpPr>
        <p:sp>
          <p:nvSpPr>
            <p:cNvPr id="28" name="矩形 27">
              <a:extLst>
                <a:ext uri="{FF2B5EF4-FFF2-40B4-BE49-F238E27FC236}">
                  <a16:creationId xmlns:a16="http://schemas.microsoft.com/office/drawing/2014/main" id="{A0CEFBEA-1694-4F39-90BD-6F4E2D13301F}"/>
                </a:ext>
              </a:extLst>
            </p:cNvPr>
            <p:cNvSpPr/>
            <p:nvPr/>
          </p:nvSpPr>
          <p:spPr>
            <a:xfrm>
              <a:off x="3759198" y="337179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6</a:t>
              </a:r>
              <a:endParaRPr lang="zh-CN" altLang="en-US" sz="2000" b="1" dirty="0"/>
            </a:p>
          </p:txBody>
        </p:sp>
        <p:sp>
          <p:nvSpPr>
            <p:cNvPr id="32" name="矩形 31">
              <a:extLst>
                <a:ext uri="{FF2B5EF4-FFF2-40B4-BE49-F238E27FC236}">
                  <a16:creationId xmlns:a16="http://schemas.microsoft.com/office/drawing/2014/main" id="{864570CE-529A-4CEB-8CB6-29E485CA2D2B}"/>
                </a:ext>
              </a:extLst>
            </p:cNvPr>
            <p:cNvSpPr/>
            <p:nvPr/>
          </p:nvSpPr>
          <p:spPr>
            <a:xfrm>
              <a:off x="4395110" y="337179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6" name="矩形 35">
              <a:extLst>
                <a:ext uri="{FF2B5EF4-FFF2-40B4-BE49-F238E27FC236}">
                  <a16:creationId xmlns:a16="http://schemas.microsoft.com/office/drawing/2014/main" id="{8167DCB3-4E87-44B7-857E-12C96BE68BEB}"/>
                </a:ext>
              </a:extLst>
            </p:cNvPr>
            <p:cNvSpPr/>
            <p:nvPr/>
          </p:nvSpPr>
          <p:spPr>
            <a:xfrm>
              <a:off x="5031023" y="337179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grpSp>
      <p:sp>
        <p:nvSpPr>
          <p:cNvPr id="38" name="矩形 37">
            <a:extLst>
              <a:ext uri="{FF2B5EF4-FFF2-40B4-BE49-F238E27FC236}">
                <a16:creationId xmlns:a16="http://schemas.microsoft.com/office/drawing/2014/main" id="{FF75DB7B-439B-4839-AB5B-A71750E28CB4}"/>
              </a:ext>
            </a:extLst>
          </p:cNvPr>
          <p:cNvSpPr/>
          <p:nvPr/>
        </p:nvSpPr>
        <p:spPr>
          <a:xfrm>
            <a:off x="5031023" y="4541345"/>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9" name="矩形 38">
            <a:extLst>
              <a:ext uri="{FF2B5EF4-FFF2-40B4-BE49-F238E27FC236}">
                <a16:creationId xmlns:a16="http://schemas.microsoft.com/office/drawing/2014/main" id="{93337BDC-E8B7-4697-B5E0-430AD462AFC7}"/>
              </a:ext>
            </a:extLst>
          </p:cNvPr>
          <p:cNvSpPr/>
          <p:nvPr/>
        </p:nvSpPr>
        <p:spPr>
          <a:xfrm>
            <a:off x="3759198" y="2202245"/>
            <a:ext cx="1907737"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Allocation</a:t>
            </a:r>
            <a:endParaRPr lang="zh-CN" altLang="en-US" sz="2000" b="1" dirty="0"/>
          </a:p>
        </p:txBody>
      </p:sp>
      <p:sp>
        <p:nvSpPr>
          <p:cNvPr id="41" name="矩形 40">
            <a:extLst>
              <a:ext uri="{FF2B5EF4-FFF2-40B4-BE49-F238E27FC236}">
                <a16:creationId xmlns:a16="http://schemas.microsoft.com/office/drawing/2014/main" id="{13DD5365-4168-44EF-9FC8-70FB7A26F004}"/>
              </a:ext>
            </a:extLst>
          </p:cNvPr>
          <p:cNvSpPr/>
          <p:nvPr/>
        </p:nvSpPr>
        <p:spPr>
          <a:xfrm>
            <a:off x="5668728" y="278673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4" name="矩形 43">
            <a:extLst>
              <a:ext uri="{FF2B5EF4-FFF2-40B4-BE49-F238E27FC236}">
                <a16:creationId xmlns:a16="http://schemas.microsoft.com/office/drawing/2014/main" id="{E194A438-2E6C-41F6-BB10-201DA1C0C0F2}"/>
              </a:ext>
            </a:extLst>
          </p:cNvPr>
          <p:cNvSpPr/>
          <p:nvPr/>
        </p:nvSpPr>
        <p:spPr>
          <a:xfrm>
            <a:off x="5668728" y="454105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4</a:t>
            </a:r>
            <a:endParaRPr lang="zh-CN" altLang="en-US" sz="2000" b="1" dirty="0">
              <a:solidFill>
                <a:srgbClr val="FF0000"/>
              </a:solidFill>
            </a:endParaRPr>
          </a:p>
        </p:txBody>
      </p:sp>
      <p:sp>
        <p:nvSpPr>
          <p:cNvPr id="45" name="矩形 44">
            <a:extLst>
              <a:ext uri="{FF2B5EF4-FFF2-40B4-BE49-F238E27FC236}">
                <a16:creationId xmlns:a16="http://schemas.microsoft.com/office/drawing/2014/main" id="{1F53CC97-308C-4888-96E6-6BCA0B0B8107}"/>
              </a:ext>
            </a:extLst>
          </p:cNvPr>
          <p:cNvSpPr/>
          <p:nvPr/>
        </p:nvSpPr>
        <p:spPr>
          <a:xfrm>
            <a:off x="6304640" y="278673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8" name="矩形 47">
            <a:extLst>
              <a:ext uri="{FF2B5EF4-FFF2-40B4-BE49-F238E27FC236}">
                <a16:creationId xmlns:a16="http://schemas.microsoft.com/office/drawing/2014/main" id="{2BA70C09-69AD-45F1-9799-3D35D4860B27}"/>
              </a:ext>
            </a:extLst>
          </p:cNvPr>
          <p:cNvSpPr/>
          <p:nvPr/>
        </p:nvSpPr>
        <p:spPr>
          <a:xfrm>
            <a:off x="6304640" y="454105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sp>
        <p:nvSpPr>
          <p:cNvPr id="49" name="矩形 48">
            <a:extLst>
              <a:ext uri="{FF2B5EF4-FFF2-40B4-BE49-F238E27FC236}">
                <a16:creationId xmlns:a16="http://schemas.microsoft.com/office/drawing/2014/main" id="{7F99BD49-5C43-457E-A8D8-EEE77E876382}"/>
              </a:ext>
            </a:extLst>
          </p:cNvPr>
          <p:cNvSpPr/>
          <p:nvPr/>
        </p:nvSpPr>
        <p:spPr>
          <a:xfrm>
            <a:off x="6940553" y="278673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grpSp>
        <p:nvGrpSpPr>
          <p:cNvPr id="24" name="组合 23">
            <a:extLst>
              <a:ext uri="{FF2B5EF4-FFF2-40B4-BE49-F238E27FC236}">
                <a16:creationId xmlns:a16="http://schemas.microsoft.com/office/drawing/2014/main" id="{CE8907B6-2897-41D1-9718-72BD90BF5780}"/>
              </a:ext>
            </a:extLst>
          </p:cNvPr>
          <p:cNvGrpSpPr/>
          <p:nvPr/>
        </p:nvGrpSpPr>
        <p:grpSpPr>
          <a:xfrm>
            <a:off x="5668728" y="3371507"/>
            <a:ext cx="1907737" cy="584775"/>
            <a:chOff x="5668728" y="3371507"/>
            <a:chExt cx="1907737" cy="584775"/>
          </a:xfrm>
        </p:grpSpPr>
        <p:sp>
          <p:nvSpPr>
            <p:cNvPr id="42" name="矩形 41">
              <a:extLst>
                <a:ext uri="{FF2B5EF4-FFF2-40B4-BE49-F238E27FC236}">
                  <a16:creationId xmlns:a16="http://schemas.microsoft.com/office/drawing/2014/main" id="{91E3494C-49B0-4674-9909-3925AD8C14E5}"/>
                </a:ext>
              </a:extLst>
            </p:cNvPr>
            <p:cNvSpPr/>
            <p:nvPr/>
          </p:nvSpPr>
          <p:spPr>
            <a:xfrm>
              <a:off x="5668728" y="337150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46" name="矩形 45">
              <a:extLst>
                <a:ext uri="{FF2B5EF4-FFF2-40B4-BE49-F238E27FC236}">
                  <a16:creationId xmlns:a16="http://schemas.microsoft.com/office/drawing/2014/main" id="{A0C286F3-81BB-4C8A-84E2-FCEDD322B445}"/>
                </a:ext>
              </a:extLst>
            </p:cNvPr>
            <p:cNvSpPr/>
            <p:nvPr/>
          </p:nvSpPr>
          <p:spPr>
            <a:xfrm>
              <a:off x="6304640" y="337150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50" name="矩形 49">
              <a:extLst>
                <a:ext uri="{FF2B5EF4-FFF2-40B4-BE49-F238E27FC236}">
                  <a16:creationId xmlns:a16="http://schemas.microsoft.com/office/drawing/2014/main" id="{EAB2377C-8332-424E-865C-BC336263BF78}"/>
                </a:ext>
              </a:extLst>
            </p:cNvPr>
            <p:cNvSpPr/>
            <p:nvPr/>
          </p:nvSpPr>
          <p:spPr>
            <a:xfrm>
              <a:off x="6940553" y="337150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1</a:t>
              </a:r>
              <a:endParaRPr lang="zh-CN" altLang="en-US" sz="2000" b="1" dirty="0">
                <a:solidFill>
                  <a:srgbClr val="FF0000"/>
                </a:solidFill>
              </a:endParaRPr>
            </a:p>
          </p:txBody>
        </p:sp>
      </p:grpSp>
      <p:grpSp>
        <p:nvGrpSpPr>
          <p:cNvPr id="23" name="组合 22">
            <a:extLst>
              <a:ext uri="{FF2B5EF4-FFF2-40B4-BE49-F238E27FC236}">
                <a16:creationId xmlns:a16="http://schemas.microsoft.com/office/drawing/2014/main" id="{60D1ECF7-3FA0-4192-96DE-3F30CA402AEC}"/>
              </a:ext>
            </a:extLst>
          </p:cNvPr>
          <p:cNvGrpSpPr/>
          <p:nvPr/>
        </p:nvGrpSpPr>
        <p:grpSpPr>
          <a:xfrm>
            <a:off x="3759198" y="3956282"/>
            <a:ext cx="3817267" cy="585063"/>
            <a:chOff x="3759198" y="3956282"/>
            <a:chExt cx="3817267" cy="585063"/>
          </a:xfrm>
        </p:grpSpPr>
        <p:sp>
          <p:nvSpPr>
            <p:cNvPr id="29" name="矩形 28">
              <a:extLst>
                <a:ext uri="{FF2B5EF4-FFF2-40B4-BE49-F238E27FC236}">
                  <a16:creationId xmlns:a16="http://schemas.microsoft.com/office/drawing/2014/main" id="{140265B3-4C9D-42A1-B20B-3630EA2F5B08}"/>
                </a:ext>
              </a:extLst>
            </p:cNvPr>
            <p:cNvSpPr/>
            <p:nvPr/>
          </p:nvSpPr>
          <p:spPr>
            <a:xfrm>
              <a:off x="3759198"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33" name="矩形 32">
              <a:extLst>
                <a:ext uri="{FF2B5EF4-FFF2-40B4-BE49-F238E27FC236}">
                  <a16:creationId xmlns:a16="http://schemas.microsoft.com/office/drawing/2014/main" id="{2C1D76FD-94BF-45CB-91EA-8B16DF3DAD13}"/>
                </a:ext>
              </a:extLst>
            </p:cNvPr>
            <p:cNvSpPr/>
            <p:nvPr/>
          </p:nvSpPr>
          <p:spPr>
            <a:xfrm>
              <a:off x="4395110"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37" name="矩形 36">
              <a:extLst>
                <a:ext uri="{FF2B5EF4-FFF2-40B4-BE49-F238E27FC236}">
                  <a16:creationId xmlns:a16="http://schemas.microsoft.com/office/drawing/2014/main" id="{A95886D8-9A75-448F-B916-E1CAAF193FC0}"/>
                </a:ext>
              </a:extLst>
            </p:cNvPr>
            <p:cNvSpPr/>
            <p:nvPr/>
          </p:nvSpPr>
          <p:spPr>
            <a:xfrm>
              <a:off x="5031023"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43" name="矩形 42">
              <a:extLst>
                <a:ext uri="{FF2B5EF4-FFF2-40B4-BE49-F238E27FC236}">
                  <a16:creationId xmlns:a16="http://schemas.microsoft.com/office/drawing/2014/main" id="{F72D6CAC-AD95-4DA7-AE3B-06FEA6FE0ED2}"/>
                </a:ext>
              </a:extLst>
            </p:cNvPr>
            <p:cNvSpPr/>
            <p:nvPr/>
          </p:nvSpPr>
          <p:spPr>
            <a:xfrm>
              <a:off x="5668728"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1</a:t>
              </a:r>
              <a:endParaRPr lang="zh-CN" altLang="en-US" sz="2000" b="1" dirty="0">
                <a:solidFill>
                  <a:srgbClr val="FF0000"/>
                </a:solidFill>
              </a:endParaRPr>
            </a:p>
          </p:txBody>
        </p:sp>
        <p:sp>
          <p:nvSpPr>
            <p:cNvPr id="47" name="矩形 46">
              <a:extLst>
                <a:ext uri="{FF2B5EF4-FFF2-40B4-BE49-F238E27FC236}">
                  <a16:creationId xmlns:a16="http://schemas.microsoft.com/office/drawing/2014/main" id="{789BE1B8-F846-41F7-8CEC-60E2358557EB}"/>
                </a:ext>
              </a:extLst>
            </p:cNvPr>
            <p:cNvSpPr/>
            <p:nvPr/>
          </p:nvSpPr>
          <p:spPr>
            <a:xfrm>
              <a:off x="6304640"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51" name="矩形 50">
              <a:extLst>
                <a:ext uri="{FF2B5EF4-FFF2-40B4-BE49-F238E27FC236}">
                  <a16:creationId xmlns:a16="http://schemas.microsoft.com/office/drawing/2014/main" id="{BF9F42E0-FB8D-404D-825E-31901828B895}"/>
                </a:ext>
              </a:extLst>
            </p:cNvPr>
            <p:cNvSpPr/>
            <p:nvPr/>
          </p:nvSpPr>
          <p:spPr>
            <a:xfrm>
              <a:off x="6940553"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3</a:t>
              </a:r>
              <a:endParaRPr lang="zh-CN" altLang="en-US" sz="2000" b="1" dirty="0">
                <a:solidFill>
                  <a:srgbClr val="FF0000"/>
                </a:solidFill>
              </a:endParaRPr>
            </a:p>
          </p:txBody>
        </p:sp>
      </p:grpSp>
      <p:sp>
        <p:nvSpPr>
          <p:cNvPr id="52" name="矩形 51">
            <a:extLst>
              <a:ext uri="{FF2B5EF4-FFF2-40B4-BE49-F238E27FC236}">
                <a16:creationId xmlns:a16="http://schemas.microsoft.com/office/drawing/2014/main" id="{EE232B31-324D-41A9-9D92-ACD7F98F5F5D}"/>
              </a:ext>
            </a:extLst>
          </p:cNvPr>
          <p:cNvSpPr/>
          <p:nvPr/>
        </p:nvSpPr>
        <p:spPr>
          <a:xfrm>
            <a:off x="6940553" y="4541057"/>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53" name="矩形 52">
            <a:extLst>
              <a:ext uri="{FF2B5EF4-FFF2-40B4-BE49-F238E27FC236}">
                <a16:creationId xmlns:a16="http://schemas.microsoft.com/office/drawing/2014/main" id="{0FE140C1-F210-48B6-8B98-FC2C6D421969}"/>
              </a:ext>
            </a:extLst>
          </p:cNvPr>
          <p:cNvSpPr/>
          <p:nvPr/>
        </p:nvSpPr>
        <p:spPr>
          <a:xfrm>
            <a:off x="5668728" y="2201957"/>
            <a:ext cx="1907737"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Need</a:t>
            </a:r>
            <a:endParaRPr lang="zh-CN" altLang="en-US" sz="2000" b="1" dirty="0">
              <a:solidFill>
                <a:srgbClr val="FF0000"/>
              </a:solidFill>
            </a:endParaRPr>
          </a:p>
        </p:txBody>
      </p:sp>
      <p:grpSp>
        <p:nvGrpSpPr>
          <p:cNvPr id="56" name="组合 55">
            <a:extLst>
              <a:ext uri="{FF2B5EF4-FFF2-40B4-BE49-F238E27FC236}">
                <a16:creationId xmlns:a16="http://schemas.microsoft.com/office/drawing/2014/main" id="{7885030E-B093-4033-B8C8-608B5F60A7FB}"/>
              </a:ext>
            </a:extLst>
          </p:cNvPr>
          <p:cNvGrpSpPr/>
          <p:nvPr/>
        </p:nvGrpSpPr>
        <p:grpSpPr>
          <a:xfrm>
            <a:off x="839693" y="2202245"/>
            <a:ext cx="1011768" cy="2923875"/>
            <a:chOff x="674357" y="3849964"/>
            <a:chExt cx="1011768" cy="2923875"/>
          </a:xfrm>
        </p:grpSpPr>
        <p:sp>
          <p:nvSpPr>
            <p:cNvPr id="57" name="矩形 56">
              <a:extLst>
                <a:ext uri="{FF2B5EF4-FFF2-40B4-BE49-F238E27FC236}">
                  <a16:creationId xmlns:a16="http://schemas.microsoft.com/office/drawing/2014/main" id="{A3F8B1E2-3620-4C8A-9DB5-E6A2345342CB}"/>
                </a:ext>
              </a:extLst>
            </p:cNvPr>
            <p:cNvSpPr/>
            <p:nvPr/>
          </p:nvSpPr>
          <p:spPr>
            <a:xfrm>
              <a:off x="674358" y="443473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P0</a:t>
              </a:r>
              <a:endParaRPr lang="zh-CN" altLang="en-US" sz="2000" b="1" dirty="0"/>
            </a:p>
          </p:txBody>
        </p:sp>
        <p:sp>
          <p:nvSpPr>
            <p:cNvPr id="58" name="矩形 57">
              <a:extLst>
                <a:ext uri="{FF2B5EF4-FFF2-40B4-BE49-F238E27FC236}">
                  <a16:creationId xmlns:a16="http://schemas.microsoft.com/office/drawing/2014/main" id="{D9886F4B-63A3-4818-8E21-B5A284869891}"/>
                </a:ext>
              </a:extLst>
            </p:cNvPr>
            <p:cNvSpPr/>
            <p:nvPr/>
          </p:nvSpPr>
          <p:spPr>
            <a:xfrm>
              <a:off x="674358" y="501951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P1</a:t>
              </a:r>
              <a:endParaRPr lang="zh-CN" altLang="en-US" sz="2000" b="1" dirty="0"/>
            </a:p>
          </p:txBody>
        </p:sp>
        <p:sp>
          <p:nvSpPr>
            <p:cNvPr id="59" name="矩形 58">
              <a:extLst>
                <a:ext uri="{FF2B5EF4-FFF2-40B4-BE49-F238E27FC236}">
                  <a16:creationId xmlns:a16="http://schemas.microsoft.com/office/drawing/2014/main" id="{400AB8DF-F9C4-4BB0-AA06-03BDA21953CE}"/>
                </a:ext>
              </a:extLst>
            </p:cNvPr>
            <p:cNvSpPr/>
            <p:nvPr/>
          </p:nvSpPr>
          <p:spPr>
            <a:xfrm>
              <a:off x="674358" y="5604289"/>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P2</a:t>
              </a:r>
              <a:endParaRPr lang="zh-CN" altLang="en-US" sz="2000" b="1" dirty="0"/>
            </a:p>
          </p:txBody>
        </p:sp>
        <p:sp>
          <p:nvSpPr>
            <p:cNvPr id="60" name="矩形 59">
              <a:extLst>
                <a:ext uri="{FF2B5EF4-FFF2-40B4-BE49-F238E27FC236}">
                  <a16:creationId xmlns:a16="http://schemas.microsoft.com/office/drawing/2014/main" id="{C659D9FA-1F9C-4E10-8082-636C4B63CA3A}"/>
                </a:ext>
              </a:extLst>
            </p:cNvPr>
            <p:cNvSpPr/>
            <p:nvPr/>
          </p:nvSpPr>
          <p:spPr>
            <a:xfrm>
              <a:off x="674358" y="61890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P3</a:t>
              </a:r>
              <a:endParaRPr lang="zh-CN" altLang="en-US" sz="2000" b="1" dirty="0"/>
            </a:p>
          </p:txBody>
        </p:sp>
        <p:sp>
          <p:nvSpPr>
            <p:cNvPr id="61" name="矩形 60">
              <a:extLst>
                <a:ext uri="{FF2B5EF4-FFF2-40B4-BE49-F238E27FC236}">
                  <a16:creationId xmlns:a16="http://schemas.microsoft.com/office/drawing/2014/main" id="{66C8825F-4158-4A71-BDDE-1D81CB478BA5}"/>
                </a:ext>
              </a:extLst>
            </p:cNvPr>
            <p:cNvSpPr/>
            <p:nvPr/>
          </p:nvSpPr>
          <p:spPr>
            <a:xfrm>
              <a:off x="674357" y="3849964"/>
              <a:ext cx="101176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P</a:t>
              </a:r>
              <a:endParaRPr lang="zh-CN" altLang="en-US" sz="2000" b="1" dirty="0"/>
            </a:p>
          </p:txBody>
        </p:sp>
      </p:grpSp>
      <p:sp>
        <p:nvSpPr>
          <p:cNvPr id="84" name="矩形 83">
            <a:extLst>
              <a:ext uri="{FF2B5EF4-FFF2-40B4-BE49-F238E27FC236}">
                <a16:creationId xmlns:a16="http://schemas.microsoft.com/office/drawing/2014/main" id="{1E9840C9-9A42-4DDF-923A-BD47A603EA6E}"/>
              </a:ext>
            </a:extLst>
          </p:cNvPr>
          <p:cNvSpPr/>
          <p:nvPr/>
        </p:nvSpPr>
        <p:spPr>
          <a:xfrm>
            <a:off x="7576466" y="2191984"/>
            <a:ext cx="1907737"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Available</a:t>
            </a:r>
            <a:endParaRPr lang="zh-CN" altLang="en-US" sz="2000" b="1" dirty="0"/>
          </a:p>
        </p:txBody>
      </p:sp>
      <p:sp>
        <p:nvSpPr>
          <p:cNvPr id="8" name="矩形 7">
            <a:extLst>
              <a:ext uri="{FF2B5EF4-FFF2-40B4-BE49-F238E27FC236}">
                <a16:creationId xmlns:a16="http://schemas.microsoft.com/office/drawing/2014/main" id="{554E5B4B-8E7A-4A20-9986-93EDA33E578D}"/>
              </a:ext>
            </a:extLst>
          </p:cNvPr>
          <p:cNvSpPr/>
          <p:nvPr/>
        </p:nvSpPr>
        <p:spPr>
          <a:xfrm>
            <a:off x="377676" y="1511497"/>
            <a:ext cx="10825711" cy="579839"/>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b="1" dirty="0"/>
              <a:t>若</a:t>
            </a:r>
            <a:r>
              <a:rPr lang="en-US" altLang="zh-CN" sz="2400" b="1" dirty="0"/>
              <a:t>P0</a:t>
            </a:r>
            <a:r>
              <a:rPr lang="zh-CN" altLang="en-US" sz="2400" b="1" dirty="0"/>
              <a:t>请求后，</a:t>
            </a:r>
            <a:r>
              <a:rPr lang="en-US" altLang="zh-CN" sz="2400" b="1" dirty="0"/>
              <a:t>P2</a:t>
            </a:r>
            <a:r>
              <a:rPr lang="zh-CN" altLang="en-US" sz="2400" b="1" dirty="0"/>
              <a:t>请求</a:t>
            </a:r>
            <a:r>
              <a:rPr lang="en-US" altLang="zh-CN" sz="2400" b="1" dirty="0"/>
              <a:t>Request</a:t>
            </a:r>
            <a:r>
              <a:rPr lang="zh-CN" altLang="en-US" sz="2400" b="1" dirty="0"/>
              <a:t>（</a:t>
            </a:r>
            <a:r>
              <a:rPr lang="en-US" altLang="zh-CN" sz="2400" b="1" dirty="0"/>
              <a:t>0</a:t>
            </a:r>
            <a:r>
              <a:rPr lang="zh-CN" altLang="en-US" sz="2400" b="1" dirty="0"/>
              <a:t>，</a:t>
            </a:r>
            <a:r>
              <a:rPr lang="en-US" altLang="zh-CN" sz="2400" b="1" dirty="0"/>
              <a:t>0</a:t>
            </a:r>
            <a:r>
              <a:rPr lang="zh-CN" altLang="en-US" sz="2400" b="1" dirty="0"/>
              <a:t>，</a:t>
            </a:r>
            <a:r>
              <a:rPr lang="en-US" altLang="zh-CN" sz="2400" b="1" dirty="0"/>
              <a:t>1</a:t>
            </a:r>
            <a:r>
              <a:rPr lang="zh-CN" altLang="en-US" sz="2400" b="1" dirty="0"/>
              <a:t>），系统能否分配给它？</a:t>
            </a:r>
            <a:endParaRPr lang="en-US" altLang="zh-CN" sz="2400" b="1" dirty="0"/>
          </a:p>
        </p:txBody>
      </p:sp>
      <p:sp>
        <p:nvSpPr>
          <p:cNvPr id="121" name="矩形 120">
            <a:extLst>
              <a:ext uri="{FF2B5EF4-FFF2-40B4-BE49-F238E27FC236}">
                <a16:creationId xmlns:a16="http://schemas.microsoft.com/office/drawing/2014/main" id="{F29FC1F3-9A54-4316-A796-7413315F6CFB}"/>
              </a:ext>
            </a:extLst>
          </p:cNvPr>
          <p:cNvSpPr/>
          <p:nvPr/>
        </p:nvSpPr>
        <p:spPr>
          <a:xfrm>
            <a:off x="377676" y="5249230"/>
            <a:ext cx="2901756" cy="461665"/>
          </a:xfrm>
          <a:prstGeom prst="rect">
            <a:avLst/>
          </a:prstGeom>
        </p:spPr>
        <p:txBody>
          <a:bodyPr wrap="none">
            <a:spAutoFit/>
          </a:bodyPr>
          <a:lstStyle/>
          <a:p>
            <a:r>
              <a:rPr lang="en-US" altLang="zh-CN" sz="2400" b="1" dirty="0"/>
              <a:t>Request2 &lt; Need2</a:t>
            </a:r>
          </a:p>
        </p:txBody>
      </p:sp>
      <p:grpSp>
        <p:nvGrpSpPr>
          <p:cNvPr id="124" name="组合 123">
            <a:extLst>
              <a:ext uri="{FF2B5EF4-FFF2-40B4-BE49-F238E27FC236}">
                <a16:creationId xmlns:a16="http://schemas.microsoft.com/office/drawing/2014/main" id="{F2CBA58A-DB16-47FD-8760-8C05172FDDE9}"/>
              </a:ext>
            </a:extLst>
          </p:cNvPr>
          <p:cNvGrpSpPr/>
          <p:nvPr/>
        </p:nvGrpSpPr>
        <p:grpSpPr>
          <a:xfrm>
            <a:off x="7583061" y="2785475"/>
            <a:ext cx="1907737" cy="584775"/>
            <a:chOff x="8293100" y="2585192"/>
            <a:chExt cx="3771900" cy="584775"/>
          </a:xfrm>
        </p:grpSpPr>
        <p:sp>
          <p:nvSpPr>
            <p:cNvPr id="125" name="矩形 124">
              <a:extLst>
                <a:ext uri="{FF2B5EF4-FFF2-40B4-BE49-F238E27FC236}">
                  <a16:creationId xmlns:a16="http://schemas.microsoft.com/office/drawing/2014/main" id="{9351C2A1-E770-4B1D-89C5-9BF1FD5DB40D}"/>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0</a:t>
              </a:r>
              <a:endParaRPr lang="zh-CN" altLang="en-US" sz="2000" b="1" dirty="0"/>
            </a:p>
          </p:txBody>
        </p:sp>
        <p:sp>
          <p:nvSpPr>
            <p:cNvPr id="126" name="矩形 125">
              <a:extLst>
                <a:ext uri="{FF2B5EF4-FFF2-40B4-BE49-F238E27FC236}">
                  <a16:creationId xmlns:a16="http://schemas.microsoft.com/office/drawing/2014/main" id="{B8336FC4-2F98-4720-A193-53C9B37F7B64}"/>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127" name="矩形 126">
              <a:extLst>
                <a:ext uri="{FF2B5EF4-FFF2-40B4-BE49-F238E27FC236}">
                  <a16:creationId xmlns:a16="http://schemas.microsoft.com/office/drawing/2014/main" id="{7FACA18A-DEE0-4E8D-B12A-88D4D76607E9}"/>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grpSp>
      <p:sp>
        <p:nvSpPr>
          <p:cNvPr id="99" name="矩形 98">
            <a:extLst>
              <a:ext uri="{FF2B5EF4-FFF2-40B4-BE49-F238E27FC236}">
                <a16:creationId xmlns:a16="http://schemas.microsoft.com/office/drawing/2014/main" id="{37956765-A01E-4BED-8FE4-20C24ACBB35B}"/>
              </a:ext>
            </a:extLst>
          </p:cNvPr>
          <p:cNvSpPr/>
          <p:nvPr/>
        </p:nvSpPr>
        <p:spPr>
          <a:xfrm>
            <a:off x="3856979" y="5249230"/>
            <a:ext cx="3456395" cy="461665"/>
          </a:xfrm>
          <a:prstGeom prst="rect">
            <a:avLst/>
          </a:prstGeom>
        </p:spPr>
        <p:txBody>
          <a:bodyPr wrap="none">
            <a:spAutoFit/>
          </a:bodyPr>
          <a:lstStyle/>
          <a:p>
            <a:r>
              <a:rPr lang="en-US" altLang="zh-CN" sz="2400" b="1" dirty="0"/>
              <a:t>Request2 </a:t>
            </a:r>
            <a:r>
              <a:rPr lang="zh-CN" altLang="en-US" sz="2400" b="1" dirty="0"/>
              <a:t>＜</a:t>
            </a:r>
            <a:r>
              <a:rPr lang="en-US" altLang="zh-CN" sz="2400" b="1" dirty="0"/>
              <a:t> Available</a:t>
            </a:r>
          </a:p>
        </p:txBody>
      </p:sp>
      <p:sp>
        <p:nvSpPr>
          <p:cNvPr id="100" name="矩形 99">
            <a:extLst>
              <a:ext uri="{FF2B5EF4-FFF2-40B4-BE49-F238E27FC236}">
                <a16:creationId xmlns:a16="http://schemas.microsoft.com/office/drawing/2014/main" id="{D8C5E569-E5E0-4D88-B0C3-EA3CA911EACF}"/>
              </a:ext>
            </a:extLst>
          </p:cNvPr>
          <p:cNvSpPr/>
          <p:nvPr/>
        </p:nvSpPr>
        <p:spPr>
          <a:xfrm>
            <a:off x="7822448" y="5249229"/>
            <a:ext cx="1107996" cy="461665"/>
          </a:xfrm>
          <a:prstGeom prst="rect">
            <a:avLst/>
          </a:prstGeom>
        </p:spPr>
        <p:txBody>
          <a:bodyPr wrap="none">
            <a:spAutoFit/>
          </a:bodyPr>
          <a:lstStyle/>
          <a:p>
            <a:r>
              <a:rPr lang="zh-CN" altLang="en-US" sz="2400" b="1" dirty="0"/>
              <a:t>预分配</a:t>
            </a:r>
            <a:endParaRPr lang="en-US" altLang="zh-CN" sz="2400" b="1" dirty="0"/>
          </a:p>
        </p:txBody>
      </p:sp>
      <p:grpSp>
        <p:nvGrpSpPr>
          <p:cNvPr id="65" name="组合 64">
            <a:extLst>
              <a:ext uri="{FF2B5EF4-FFF2-40B4-BE49-F238E27FC236}">
                <a16:creationId xmlns:a16="http://schemas.microsoft.com/office/drawing/2014/main" id="{46F8997E-5665-430A-AE53-0B41AB6F6CF3}"/>
              </a:ext>
            </a:extLst>
          </p:cNvPr>
          <p:cNvGrpSpPr/>
          <p:nvPr/>
        </p:nvGrpSpPr>
        <p:grpSpPr>
          <a:xfrm>
            <a:off x="7583061" y="3956570"/>
            <a:ext cx="1907737" cy="584775"/>
            <a:chOff x="8293100" y="2585192"/>
            <a:chExt cx="3771900" cy="584775"/>
          </a:xfrm>
        </p:grpSpPr>
        <p:sp>
          <p:nvSpPr>
            <p:cNvPr id="66" name="矩形 65">
              <a:extLst>
                <a:ext uri="{FF2B5EF4-FFF2-40B4-BE49-F238E27FC236}">
                  <a16:creationId xmlns:a16="http://schemas.microsoft.com/office/drawing/2014/main" id="{63EC2994-0F99-4C1E-99A1-1E4F392BAA0A}"/>
                </a:ext>
              </a:extLst>
            </p:cNvPr>
            <p:cNvSpPr/>
            <p:nvPr/>
          </p:nvSpPr>
          <p:spPr>
            <a:xfrm>
              <a:off x="82931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0</a:t>
              </a:r>
              <a:endParaRPr lang="zh-CN" altLang="en-US" sz="2000" b="1" dirty="0"/>
            </a:p>
          </p:txBody>
        </p:sp>
        <p:sp>
          <p:nvSpPr>
            <p:cNvPr id="67" name="矩形 66">
              <a:extLst>
                <a:ext uri="{FF2B5EF4-FFF2-40B4-BE49-F238E27FC236}">
                  <a16:creationId xmlns:a16="http://schemas.microsoft.com/office/drawing/2014/main" id="{96C3CB13-CF86-4E2B-811F-2877C46B74EB}"/>
                </a:ext>
              </a:extLst>
            </p:cNvPr>
            <p:cNvSpPr/>
            <p:nvPr/>
          </p:nvSpPr>
          <p:spPr>
            <a:xfrm>
              <a:off x="95504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1</a:t>
              </a:r>
              <a:endParaRPr lang="zh-CN" altLang="en-US" sz="2000" b="1" dirty="0"/>
            </a:p>
          </p:txBody>
        </p:sp>
        <p:sp>
          <p:nvSpPr>
            <p:cNvPr id="68" name="矩形 67">
              <a:extLst>
                <a:ext uri="{FF2B5EF4-FFF2-40B4-BE49-F238E27FC236}">
                  <a16:creationId xmlns:a16="http://schemas.microsoft.com/office/drawing/2014/main" id="{1EE62032-1B4C-4C4A-8604-8BAF2C0B58C2}"/>
                </a:ext>
              </a:extLst>
            </p:cNvPr>
            <p:cNvSpPr/>
            <p:nvPr/>
          </p:nvSpPr>
          <p:spPr>
            <a:xfrm>
              <a:off x="10807700" y="2585192"/>
              <a:ext cx="1257300" cy="584775"/>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000" b="1" dirty="0"/>
                <a:t>0</a:t>
              </a:r>
              <a:endParaRPr lang="zh-CN" altLang="en-US" sz="2000" b="1" dirty="0"/>
            </a:p>
          </p:txBody>
        </p:sp>
      </p:grpSp>
      <p:grpSp>
        <p:nvGrpSpPr>
          <p:cNvPr id="70" name="组合 69">
            <a:extLst>
              <a:ext uri="{FF2B5EF4-FFF2-40B4-BE49-F238E27FC236}">
                <a16:creationId xmlns:a16="http://schemas.microsoft.com/office/drawing/2014/main" id="{E0FB6850-D01C-4A21-8694-68EEB0A0FFB0}"/>
              </a:ext>
            </a:extLst>
          </p:cNvPr>
          <p:cNvGrpSpPr/>
          <p:nvPr/>
        </p:nvGrpSpPr>
        <p:grpSpPr>
          <a:xfrm>
            <a:off x="3771455" y="3956570"/>
            <a:ext cx="3817267" cy="585063"/>
            <a:chOff x="3759198" y="3956282"/>
            <a:chExt cx="3817267" cy="585063"/>
          </a:xfrm>
        </p:grpSpPr>
        <p:sp>
          <p:nvSpPr>
            <p:cNvPr id="71" name="矩形 70">
              <a:extLst>
                <a:ext uri="{FF2B5EF4-FFF2-40B4-BE49-F238E27FC236}">
                  <a16:creationId xmlns:a16="http://schemas.microsoft.com/office/drawing/2014/main" id="{91E4571C-8B00-4AC4-849B-442223BF99E2}"/>
                </a:ext>
              </a:extLst>
            </p:cNvPr>
            <p:cNvSpPr/>
            <p:nvPr/>
          </p:nvSpPr>
          <p:spPr>
            <a:xfrm>
              <a:off x="3759198"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72" name="矩形 71">
              <a:extLst>
                <a:ext uri="{FF2B5EF4-FFF2-40B4-BE49-F238E27FC236}">
                  <a16:creationId xmlns:a16="http://schemas.microsoft.com/office/drawing/2014/main" id="{AC57898A-7318-4938-B217-F346B3E5E38D}"/>
                </a:ext>
              </a:extLst>
            </p:cNvPr>
            <p:cNvSpPr/>
            <p:nvPr/>
          </p:nvSpPr>
          <p:spPr>
            <a:xfrm>
              <a:off x="4395110"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1</a:t>
              </a:r>
              <a:endParaRPr lang="zh-CN" altLang="en-US" sz="2000" b="1" dirty="0"/>
            </a:p>
          </p:txBody>
        </p:sp>
        <p:sp>
          <p:nvSpPr>
            <p:cNvPr id="73" name="矩形 72">
              <a:extLst>
                <a:ext uri="{FF2B5EF4-FFF2-40B4-BE49-F238E27FC236}">
                  <a16:creationId xmlns:a16="http://schemas.microsoft.com/office/drawing/2014/main" id="{6E11A9FF-A261-42C4-929C-EAF1BD3E8DDB}"/>
                </a:ext>
              </a:extLst>
            </p:cNvPr>
            <p:cNvSpPr/>
            <p:nvPr/>
          </p:nvSpPr>
          <p:spPr>
            <a:xfrm>
              <a:off x="5031023" y="3956570"/>
              <a:ext cx="635912" cy="58477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t>2</a:t>
              </a:r>
              <a:endParaRPr lang="zh-CN" altLang="en-US" sz="2000" b="1" dirty="0"/>
            </a:p>
          </p:txBody>
        </p:sp>
        <p:sp>
          <p:nvSpPr>
            <p:cNvPr id="74" name="矩形 73">
              <a:extLst>
                <a:ext uri="{FF2B5EF4-FFF2-40B4-BE49-F238E27FC236}">
                  <a16:creationId xmlns:a16="http://schemas.microsoft.com/office/drawing/2014/main" id="{822987BE-82C1-4C36-B3E2-EAB92B86051C}"/>
                </a:ext>
              </a:extLst>
            </p:cNvPr>
            <p:cNvSpPr/>
            <p:nvPr/>
          </p:nvSpPr>
          <p:spPr>
            <a:xfrm>
              <a:off x="5668728"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1</a:t>
              </a:r>
              <a:endParaRPr lang="zh-CN" altLang="en-US" sz="2000" b="1" dirty="0">
                <a:solidFill>
                  <a:srgbClr val="FF0000"/>
                </a:solidFill>
              </a:endParaRPr>
            </a:p>
          </p:txBody>
        </p:sp>
        <p:sp>
          <p:nvSpPr>
            <p:cNvPr id="75" name="矩形 74">
              <a:extLst>
                <a:ext uri="{FF2B5EF4-FFF2-40B4-BE49-F238E27FC236}">
                  <a16:creationId xmlns:a16="http://schemas.microsoft.com/office/drawing/2014/main" id="{7A4D56BC-2D58-44A7-8685-AD415E153E07}"/>
                </a:ext>
              </a:extLst>
            </p:cNvPr>
            <p:cNvSpPr/>
            <p:nvPr/>
          </p:nvSpPr>
          <p:spPr>
            <a:xfrm>
              <a:off x="6304640"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0</a:t>
              </a:r>
              <a:endParaRPr lang="zh-CN" altLang="en-US" sz="2000" b="1" dirty="0">
                <a:solidFill>
                  <a:srgbClr val="FF0000"/>
                </a:solidFill>
              </a:endParaRPr>
            </a:p>
          </p:txBody>
        </p:sp>
        <p:sp>
          <p:nvSpPr>
            <p:cNvPr id="76" name="矩形 75">
              <a:extLst>
                <a:ext uri="{FF2B5EF4-FFF2-40B4-BE49-F238E27FC236}">
                  <a16:creationId xmlns:a16="http://schemas.microsoft.com/office/drawing/2014/main" id="{B5D33207-4C00-4623-9101-B8A454AC6E83}"/>
                </a:ext>
              </a:extLst>
            </p:cNvPr>
            <p:cNvSpPr/>
            <p:nvPr/>
          </p:nvSpPr>
          <p:spPr>
            <a:xfrm>
              <a:off x="6940553" y="3956282"/>
              <a:ext cx="635912" cy="584775"/>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rgbClr val="FF0000"/>
                  </a:solidFill>
                </a:rPr>
                <a:t>2</a:t>
              </a:r>
              <a:endParaRPr lang="zh-CN" altLang="en-US" sz="2000" b="1" dirty="0">
                <a:solidFill>
                  <a:srgbClr val="FF0000"/>
                </a:solidFill>
              </a:endParaRPr>
            </a:p>
          </p:txBody>
        </p:sp>
      </p:grpSp>
      <p:sp>
        <p:nvSpPr>
          <p:cNvPr id="77" name="矩形 76">
            <a:extLst>
              <a:ext uri="{FF2B5EF4-FFF2-40B4-BE49-F238E27FC236}">
                <a16:creationId xmlns:a16="http://schemas.microsoft.com/office/drawing/2014/main" id="{226834A4-B58C-48FB-A532-5BBEF3A87C30}"/>
              </a:ext>
            </a:extLst>
          </p:cNvPr>
          <p:cNvSpPr/>
          <p:nvPr/>
        </p:nvSpPr>
        <p:spPr>
          <a:xfrm>
            <a:off x="377676" y="6036080"/>
            <a:ext cx="8494633" cy="461665"/>
          </a:xfrm>
          <a:prstGeom prst="rect">
            <a:avLst/>
          </a:prstGeom>
        </p:spPr>
        <p:txBody>
          <a:bodyPr wrap="none">
            <a:spAutoFit/>
          </a:bodyPr>
          <a:lstStyle/>
          <a:p>
            <a:r>
              <a:rPr lang="zh-CN" altLang="en-US" sz="2400" b="1" dirty="0"/>
              <a:t>此时再无可运行进程，无安全序列，不能进行分配，恢复资源</a:t>
            </a:r>
            <a:endParaRPr lang="en-US" altLang="zh-CN" sz="2400" b="1" dirty="0"/>
          </a:p>
        </p:txBody>
      </p:sp>
    </p:spTree>
    <p:extLst>
      <p:ext uri="{BB962C8B-B14F-4D97-AF65-F5344CB8AC3E}">
        <p14:creationId xmlns:p14="http://schemas.microsoft.com/office/powerpoint/2010/main" val="9706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wipe(down)">
                                      <p:cBhvr>
                                        <p:cTn id="12" dur="500"/>
                                        <p:tgtEl>
                                          <p:spTgt spid="1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down)">
                                      <p:cBhvr>
                                        <p:cTn id="17" dur="500"/>
                                        <p:tgtEl>
                                          <p:spTgt spid="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wipe(down)">
                                      <p:cBhvr>
                                        <p:cTn id="22" dur="500"/>
                                        <p:tgtEl>
                                          <p:spTgt spid="100"/>
                                        </p:tgtEl>
                                      </p:cBhvr>
                                    </p:animEffect>
                                  </p:childTnLst>
                                </p:cTn>
                              </p:par>
                              <p:par>
                                <p:cTn id="23" presetID="10" presetClass="exit" presetSubtype="0" fill="hold"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24"/>
                                        </p:tgtEl>
                                      </p:cBhvr>
                                    </p:animEffect>
                                    <p:set>
                                      <p:cBhvr>
                                        <p:cTn id="28" dur="1" fill="hold">
                                          <p:stCondLst>
                                            <p:cond delay="499"/>
                                          </p:stCondLst>
                                        </p:cTn>
                                        <p:tgtEl>
                                          <p:spTgt spid="12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wipe(down)">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65"/>
                                        </p:tgtEl>
                                      </p:cBhvr>
                                    </p:animEffect>
                                    <p:set>
                                      <p:cBhvr>
                                        <p:cTn id="46" dur="1" fill="hold">
                                          <p:stCondLst>
                                            <p:cond delay="499"/>
                                          </p:stCondLst>
                                        </p:cTn>
                                        <p:tgtEl>
                                          <p:spTgt spid="6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70"/>
                                        </p:tgtEl>
                                      </p:cBhvr>
                                    </p:animEffect>
                                    <p:set>
                                      <p:cBhvr>
                                        <p:cTn id="51" dur="1" fill="hold">
                                          <p:stCondLst>
                                            <p:cond delay="499"/>
                                          </p:stCondLst>
                                        </p:cTn>
                                        <p:tgtEl>
                                          <p:spTgt spid="7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24"/>
                                        </p:tgtEl>
                                        <p:attrNameLst>
                                          <p:attrName>style.visibility</p:attrName>
                                        </p:attrNameLst>
                                      </p:cBhvr>
                                      <p:to>
                                        <p:strVal val="visible"/>
                                      </p:to>
                                    </p:set>
                                    <p:animEffect transition="in" filter="fade">
                                      <p:cBhvr>
                                        <p:cTn id="6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99" grpId="0"/>
      <p:bldP spid="100" grpId="0"/>
      <p:bldP spid="7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54721"/>
            <a:ext cx="1415772" cy="461665"/>
          </a:xfrm>
          <a:prstGeom prst="rect">
            <a:avLst/>
          </a:prstGeom>
          <a:noFill/>
        </p:spPr>
        <p:txBody>
          <a:bodyPr wrap="square" rtlCol="0">
            <a:spAutoFit/>
          </a:bodyPr>
          <a:lstStyle>
            <a:defPPr>
              <a:defRPr lang="zh-CN"/>
            </a:defPPr>
            <a:lvl1pPr>
              <a:defRPr sz="2400" b="1">
                <a:solidFill>
                  <a:schemeClr val="accent1">
                    <a:lumMod val="50000"/>
                    <a:alpha val="30000"/>
                  </a:schemeClr>
                </a:solidFill>
              </a:defRPr>
            </a:lvl1pPr>
          </a:lstStyle>
          <a:p>
            <a:r>
              <a:rPr lang="zh-CN" altLang="en-US" dirty="0"/>
              <a:t>概念</a:t>
            </a:r>
          </a:p>
        </p:txBody>
      </p:sp>
      <p:sp>
        <p:nvSpPr>
          <p:cNvPr id="26" name="文本框 25"/>
          <p:cNvSpPr txBox="1"/>
          <p:nvPr/>
        </p:nvSpPr>
        <p:spPr>
          <a:xfrm>
            <a:off x="3085010" y="5254722"/>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处理策略</a:t>
            </a:r>
          </a:p>
        </p:txBody>
      </p:sp>
      <p:sp>
        <p:nvSpPr>
          <p:cNvPr id="27" name="文本框 26"/>
          <p:cNvSpPr txBox="1"/>
          <p:nvPr/>
        </p:nvSpPr>
        <p:spPr>
          <a:xfrm>
            <a:off x="5248731" y="5258265"/>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死锁的预防</a:t>
            </a:r>
          </a:p>
        </p:txBody>
      </p:sp>
      <p:sp>
        <p:nvSpPr>
          <p:cNvPr id="28" name="文本框 27"/>
          <p:cNvSpPr txBox="1"/>
          <p:nvPr/>
        </p:nvSpPr>
        <p:spPr>
          <a:xfrm>
            <a:off x="7417686" y="5258265"/>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死锁的避免</a:t>
            </a:r>
          </a:p>
        </p:txBody>
      </p:sp>
      <p:sp>
        <p:nvSpPr>
          <p:cNvPr id="29" name="文本框 28"/>
          <p:cNvSpPr txBox="1"/>
          <p:nvPr/>
        </p:nvSpPr>
        <p:spPr>
          <a:xfrm>
            <a:off x="9536492" y="5258265"/>
            <a:ext cx="1712354"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检测和解除</a:t>
            </a:r>
          </a:p>
        </p:txBody>
      </p:sp>
      <p:sp>
        <p:nvSpPr>
          <p:cNvPr id="36" name="矩形 35">
            <a:extLst>
              <a:ext uri="{FF2B5EF4-FFF2-40B4-BE49-F238E27FC236}">
                <a16:creationId xmlns:a16="http://schemas.microsoft.com/office/drawing/2014/main" id="{934E45FF-AF40-4197-9A1C-D2C478E5A0B3}"/>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a:extLst>
              <a:ext uri="{FF2B5EF4-FFF2-40B4-BE49-F238E27FC236}">
                <a16:creationId xmlns:a16="http://schemas.microsoft.com/office/drawing/2014/main" id="{026B92D3-CFBF-42E2-8581-CA962D8DDA83}"/>
              </a:ext>
            </a:extLst>
          </p:cNvPr>
          <p:cNvSpPr/>
          <p:nvPr/>
        </p:nvSpPr>
        <p:spPr>
          <a:xfrm>
            <a:off x="0" y="68852"/>
            <a:ext cx="5248732"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第四节 死锁</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22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square" rtlCol="0">
            <a:spAutoFit/>
          </a:bodyPr>
          <a:lstStyle/>
          <a:p>
            <a:r>
              <a:rPr lang="en-US" altLang="zh-CN" dirty="0">
                <a:solidFill>
                  <a:schemeClr val="bg1"/>
                </a:solidFill>
              </a:rPr>
              <a:t>05 </a:t>
            </a:r>
            <a:r>
              <a:rPr lang="zh-CN" altLang="en-US" dirty="0">
                <a:solidFill>
                  <a:schemeClr val="bg1"/>
                </a:solidFill>
              </a:rPr>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57247" cy="584775"/>
          </a:xfrm>
          <a:prstGeom prst="rect">
            <a:avLst/>
          </a:prstGeom>
          <a:noFill/>
        </p:spPr>
        <p:txBody>
          <a:bodyPr wrap="none" rtlCol="0">
            <a:spAutoFit/>
          </a:bodyPr>
          <a:lstStyle/>
          <a:p>
            <a:r>
              <a:rPr lang="zh-CN" altLang="en-US" sz="3200" b="1" dirty="0">
                <a:solidFill>
                  <a:srgbClr val="FF0000"/>
                </a:solidFill>
              </a:rPr>
              <a:t>系统资源分配图</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1123391" y="1891533"/>
            <a:ext cx="4972609" cy="279089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圆圈代表进程</a:t>
            </a:r>
            <a:endParaRPr lang="en-US" altLang="zh-CN" sz="2400" b="1" dirty="0"/>
          </a:p>
          <a:p>
            <a:pPr marL="342900" indent="-342900" algn="l">
              <a:lnSpc>
                <a:spcPct val="150000"/>
              </a:lnSpc>
              <a:buFont typeface="Wingdings" panose="05000000000000000000" pitchFamily="2" charset="2"/>
              <a:buChar char="Ø"/>
            </a:pPr>
            <a:r>
              <a:rPr lang="zh-CN" altLang="en-US" sz="2400" b="1" dirty="0"/>
              <a:t>方框代表一类资源</a:t>
            </a:r>
            <a:endParaRPr lang="en-US" altLang="zh-CN" sz="2400" b="1" dirty="0"/>
          </a:p>
          <a:p>
            <a:pPr marL="342900" indent="-342900" algn="l">
              <a:lnSpc>
                <a:spcPct val="150000"/>
              </a:lnSpc>
              <a:buFont typeface="Wingdings" panose="05000000000000000000" pitchFamily="2" charset="2"/>
              <a:buChar char="Ø"/>
            </a:pPr>
            <a:r>
              <a:rPr lang="zh-CN" altLang="en-US" sz="2400" b="1" dirty="0"/>
              <a:t>框中原点代表资源数量</a:t>
            </a:r>
            <a:endParaRPr lang="en-US" altLang="zh-CN" sz="2400" b="1" dirty="0"/>
          </a:p>
          <a:p>
            <a:pPr marL="342900" indent="-342900" algn="l">
              <a:lnSpc>
                <a:spcPct val="150000"/>
              </a:lnSpc>
              <a:buFont typeface="Wingdings" panose="05000000000000000000" pitchFamily="2" charset="2"/>
              <a:buChar char="Ø"/>
            </a:pPr>
            <a:r>
              <a:rPr lang="zh-CN" altLang="en-US" sz="2400" b="1" dirty="0"/>
              <a:t>从进程到资源的边是请求边</a:t>
            </a:r>
            <a:endParaRPr lang="en-US" altLang="zh-CN" sz="2400" b="1" dirty="0"/>
          </a:p>
          <a:p>
            <a:pPr marL="342900" indent="-342900" algn="l">
              <a:lnSpc>
                <a:spcPct val="150000"/>
              </a:lnSpc>
              <a:buFont typeface="Wingdings" panose="05000000000000000000" pitchFamily="2" charset="2"/>
              <a:buChar char="Ø"/>
            </a:pPr>
            <a:r>
              <a:rPr lang="zh-CN" altLang="en-US" sz="2400" b="1" dirty="0"/>
              <a:t>从资源到进程的边是分配边</a:t>
            </a:r>
          </a:p>
        </p:txBody>
      </p:sp>
      <p:pic>
        <p:nvPicPr>
          <p:cNvPr id="9" name="图片 8">
            <a:extLst>
              <a:ext uri="{FF2B5EF4-FFF2-40B4-BE49-F238E27FC236}">
                <a16:creationId xmlns:a16="http://schemas.microsoft.com/office/drawing/2014/main" id="{DBFC60E8-51B9-4FA4-985E-2F992C74BB49}"/>
              </a:ext>
            </a:extLst>
          </p:cNvPr>
          <p:cNvPicPr>
            <a:picLocks noChangeAspect="1"/>
          </p:cNvPicPr>
          <p:nvPr/>
        </p:nvPicPr>
        <p:blipFill>
          <a:blip r:embed="rId3"/>
          <a:stretch>
            <a:fillRect/>
          </a:stretch>
        </p:blipFill>
        <p:spPr>
          <a:xfrm>
            <a:off x="6467689" y="1405539"/>
            <a:ext cx="4263009" cy="3762880"/>
          </a:xfrm>
          <a:prstGeom prst="rect">
            <a:avLst/>
          </a:prstGeom>
        </p:spPr>
      </p:pic>
      <p:sp>
        <p:nvSpPr>
          <p:cNvPr id="12" name="文本框 11">
            <a:extLst>
              <a:ext uri="{FF2B5EF4-FFF2-40B4-BE49-F238E27FC236}">
                <a16:creationId xmlns:a16="http://schemas.microsoft.com/office/drawing/2014/main" id="{C10D3EDA-4AAA-46AA-A975-3A212BD6DBC6}"/>
              </a:ext>
            </a:extLst>
          </p:cNvPr>
          <p:cNvSpPr txBox="1"/>
          <p:nvPr/>
        </p:nvSpPr>
        <p:spPr>
          <a:xfrm>
            <a:off x="1123390" y="5107407"/>
            <a:ext cx="9392209" cy="1687834"/>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右图表示</a:t>
            </a:r>
            <a:endParaRPr lang="en-US" altLang="zh-CN" sz="2400" b="1" dirty="0"/>
          </a:p>
          <a:p>
            <a:pPr marL="800089" lvl="1" indent="-342900">
              <a:lnSpc>
                <a:spcPct val="150000"/>
              </a:lnSpc>
              <a:buFont typeface="Wingdings" panose="05000000000000000000" pitchFamily="2" charset="2"/>
              <a:buChar char="Ø"/>
            </a:pPr>
            <a:r>
              <a:rPr lang="en-US" altLang="zh-CN" sz="2400" b="1" dirty="0"/>
              <a:t>P1</a:t>
            </a:r>
            <a:r>
              <a:rPr lang="zh-CN" altLang="en-US" sz="2400" b="1" dirty="0"/>
              <a:t>获得两个</a:t>
            </a:r>
            <a:r>
              <a:rPr lang="en-US" altLang="zh-CN" sz="2400" b="1" dirty="0"/>
              <a:t>R1</a:t>
            </a:r>
            <a:r>
              <a:rPr lang="zh-CN" altLang="en-US" sz="2400" b="1" dirty="0"/>
              <a:t>资源，正在请求一个</a:t>
            </a:r>
            <a:r>
              <a:rPr lang="en-US" altLang="zh-CN" sz="2400" b="1" dirty="0"/>
              <a:t>R2</a:t>
            </a:r>
            <a:r>
              <a:rPr lang="zh-CN" altLang="en-US" sz="2400" b="1" dirty="0"/>
              <a:t>资源</a:t>
            </a:r>
            <a:endParaRPr lang="en-US" altLang="zh-CN" sz="2400" b="1" dirty="0"/>
          </a:p>
          <a:p>
            <a:pPr marL="800089" lvl="1" indent="-342900">
              <a:lnSpc>
                <a:spcPct val="150000"/>
              </a:lnSpc>
              <a:buFont typeface="Wingdings" panose="05000000000000000000" pitchFamily="2" charset="2"/>
              <a:buChar char="Ø"/>
            </a:pPr>
            <a:r>
              <a:rPr lang="en-US" altLang="zh-CN" sz="2400" b="1" dirty="0"/>
              <a:t>P2</a:t>
            </a:r>
            <a:r>
              <a:rPr lang="zh-CN" altLang="en-US" sz="2400" b="1" dirty="0"/>
              <a:t>获得了一个</a:t>
            </a:r>
            <a:r>
              <a:rPr lang="en-US" altLang="zh-CN" sz="2400" b="1" dirty="0"/>
              <a:t>R1</a:t>
            </a:r>
            <a:r>
              <a:rPr lang="zh-CN" altLang="en-US" sz="2400" b="1" dirty="0"/>
              <a:t>资源和一个</a:t>
            </a:r>
            <a:r>
              <a:rPr lang="en-US" altLang="zh-CN" sz="2400" b="1" dirty="0"/>
              <a:t>R2</a:t>
            </a:r>
            <a:r>
              <a:rPr lang="zh-CN" altLang="en-US" sz="2400" b="1" dirty="0"/>
              <a:t>资源，正在请求一个</a:t>
            </a:r>
            <a:r>
              <a:rPr lang="en-US" altLang="zh-CN" sz="2400" b="1" dirty="0"/>
              <a:t>R1</a:t>
            </a:r>
            <a:r>
              <a:rPr lang="zh-CN" altLang="en-US" sz="2400" b="1" dirty="0"/>
              <a:t>资源</a:t>
            </a:r>
          </a:p>
        </p:txBody>
      </p:sp>
    </p:spTree>
    <p:extLst>
      <p:ext uri="{BB962C8B-B14F-4D97-AF65-F5344CB8AC3E}">
        <p14:creationId xmlns:p14="http://schemas.microsoft.com/office/powerpoint/2010/main" val="73775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square" rtlCol="0">
            <a:spAutoFit/>
          </a:bodyPr>
          <a:lstStyle/>
          <a:p>
            <a:r>
              <a:rPr lang="en-US" altLang="zh-CN" dirty="0">
                <a:solidFill>
                  <a:schemeClr val="bg1"/>
                </a:solidFill>
              </a:rPr>
              <a:t>05 </a:t>
            </a:r>
            <a:r>
              <a:rPr lang="zh-CN" altLang="en-US" dirty="0">
                <a:solidFill>
                  <a:schemeClr val="bg1"/>
                </a:solidFill>
              </a:rPr>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57247" cy="584775"/>
          </a:xfrm>
          <a:prstGeom prst="rect">
            <a:avLst/>
          </a:prstGeom>
          <a:noFill/>
        </p:spPr>
        <p:txBody>
          <a:bodyPr wrap="none" rtlCol="0">
            <a:spAutoFit/>
          </a:bodyPr>
          <a:lstStyle/>
          <a:p>
            <a:r>
              <a:rPr lang="zh-CN" altLang="en-US" sz="3200" b="1" dirty="0">
                <a:solidFill>
                  <a:srgbClr val="FF0000"/>
                </a:solidFill>
              </a:rPr>
              <a:t>化简资源分配图</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1203045" y="1756555"/>
            <a:ext cx="9785909" cy="445288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在资源分配图中，找出</a:t>
            </a:r>
            <a:r>
              <a:rPr lang="zh-CN" altLang="en-US" sz="2400" b="1" dirty="0">
                <a:solidFill>
                  <a:srgbClr val="FF0000"/>
                </a:solidFill>
              </a:rPr>
              <a:t>既不阻塞</a:t>
            </a:r>
            <a:r>
              <a:rPr lang="zh-CN" altLang="en-US" sz="2400" b="1" dirty="0"/>
              <a:t>，</a:t>
            </a:r>
            <a:r>
              <a:rPr lang="zh-CN" altLang="en-US" sz="2400" b="1" dirty="0">
                <a:solidFill>
                  <a:srgbClr val="FF0000"/>
                </a:solidFill>
              </a:rPr>
              <a:t>又不是孤立点</a:t>
            </a:r>
            <a:r>
              <a:rPr lang="zh-CN" altLang="en-US" sz="2400" b="1" dirty="0"/>
              <a:t>的进程</a:t>
            </a:r>
            <a:r>
              <a:rPr lang="en-US" altLang="zh-CN" sz="2400" b="1" dirty="0"/>
              <a:t>Pi</a:t>
            </a:r>
          </a:p>
          <a:p>
            <a:pPr marL="342900" indent="-342900" algn="l">
              <a:lnSpc>
                <a:spcPct val="150000"/>
              </a:lnSpc>
              <a:buFont typeface="Wingdings" panose="05000000000000000000" pitchFamily="2" charset="2"/>
              <a:buChar char="Ø"/>
            </a:pPr>
            <a:r>
              <a:rPr lang="zh-CN" altLang="en-US" sz="2400" b="1" dirty="0"/>
              <a:t>即，从进程集合中找到一个存在连接的边，且资源申请数量小于系统中已有空闲资源数量的进程</a:t>
            </a:r>
            <a:endParaRPr lang="en-US" altLang="zh-CN" sz="2400" b="1" dirty="0"/>
          </a:p>
          <a:p>
            <a:pPr marL="342900" indent="-342900" algn="l">
              <a:lnSpc>
                <a:spcPct val="150000"/>
              </a:lnSpc>
              <a:buFont typeface="Wingdings" panose="05000000000000000000" pitchFamily="2" charset="2"/>
              <a:buChar char="Ø"/>
            </a:pPr>
            <a:r>
              <a:rPr lang="zh-CN" altLang="en-US" sz="2400" b="1" dirty="0">
                <a:solidFill>
                  <a:srgbClr val="FF0000"/>
                </a:solidFill>
              </a:rPr>
              <a:t>空闲资源数量 </a:t>
            </a:r>
            <a:r>
              <a:rPr lang="en-US" altLang="zh-CN" sz="2400" b="1" dirty="0">
                <a:solidFill>
                  <a:srgbClr val="FF0000"/>
                </a:solidFill>
              </a:rPr>
              <a:t>= </a:t>
            </a:r>
            <a:r>
              <a:rPr lang="zh-CN" altLang="en-US" sz="2400" b="1" dirty="0">
                <a:solidFill>
                  <a:srgbClr val="FF0000"/>
                </a:solidFill>
              </a:rPr>
              <a:t>结点的资源总量 </a:t>
            </a:r>
            <a:r>
              <a:rPr lang="en-US" altLang="zh-CN" sz="2400" b="1" dirty="0">
                <a:solidFill>
                  <a:srgbClr val="FF0000"/>
                </a:solidFill>
              </a:rPr>
              <a:t>- </a:t>
            </a:r>
            <a:r>
              <a:rPr lang="zh-CN" altLang="en-US" sz="2400" b="1" dirty="0">
                <a:solidFill>
                  <a:srgbClr val="FF0000"/>
                </a:solidFill>
              </a:rPr>
              <a:t>资源结点的出度</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因进程</a:t>
            </a:r>
            <a:r>
              <a:rPr lang="en-US" altLang="zh-CN" sz="2400" b="1" dirty="0"/>
              <a:t>Pi</a:t>
            </a:r>
            <a:r>
              <a:rPr lang="zh-CN" altLang="en-US" sz="2400" b="1" dirty="0"/>
              <a:t>获得了全部的资源，他能继续执行，并最终释放所有资源</a:t>
            </a:r>
            <a:endParaRPr lang="en-US" altLang="zh-CN" sz="2400" b="1" dirty="0"/>
          </a:p>
          <a:p>
            <a:pPr marL="342900" indent="-342900" algn="l">
              <a:lnSpc>
                <a:spcPct val="150000"/>
              </a:lnSpc>
              <a:buFont typeface="Wingdings" panose="05000000000000000000" pitchFamily="2" charset="2"/>
              <a:buChar char="Ø"/>
            </a:pPr>
            <a:r>
              <a:rPr lang="zh-CN" altLang="en-US" sz="2400" b="1" dirty="0"/>
              <a:t>以上相当于消除结点</a:t>
            </a:r>
            <a:r>
              <a:rPr lang="en-US" altLang="zh-CN" sz="2400" b="1" dirty="0"/>
              <a:t>Pi</a:t>
            </a:r>
            <a:r>
              <a:rPr lang="zh-CN" altLang="en-US" sz="2400" b="1" dirty="0"/>
              <a:t>的所有申请边与分配边，使之称为孤立结点</a:t>
            </a:r>
            <a:endParaRPr lang="en-US" altLang="zh-CN" sz="2400" b="1" dirty="0"/>
          </a:p>
          <a:p>
            <a:pPr marL="342900" indent="-342900" algn="l">
              <a:lnSpc>
                <a:spcPct val="150000"/>
              </a:lnSpc>
              <a:buFont typeface="Wingdings" panose="05000000000000000000" pitchFamily="2" charset="2"/>
              <a:buChar char="Ø"/>
            </a:pPr>
            <a:r>
              <a:rPr lang="zh-CN" altLang="en-US" sz="2400" b="1" dirty="0"/>
              <a:t>因为</a:t>
            </a:r>
            <a:r>
              <a:rPr lang="en-US" altLang="zh-CN" sz="2400" b="1" dirty="0"/>
              <a:t>Pi</a:t>
            </a:r>
            <a:r>
              <a:rPr lang="zh-CN" altLang="en-US" sz="2400" b="1" dirty="0"/>
              <a:t>资源的释放，可以使得其他进程得以运行</a:t>
            </a:r>
            <a:endParaRPr lang="en-US" altLang="zh-CN" sz="2400" b="1" dirty="0"/>
          </a:p>
          <a:p>
            <a:pPr marL="342900" indent="-342900" algn="l">
              <a:lnSpc>
                <a:spcPct val="150000"/>
              </a:lnSpc>
              <a:buFont typeface="Wingdings" panose="05000000000000000000" pitchFamily="2" charset="2"/>
              <a:buChar char="Ø"/>
            </a:pPr>
            <a:r>
              <a:rPr lang="zh-CN" altLang="en-US" sz="2400" b="1" dirty="0"/>
              <a:t>若能消去资源分配图中的所有边，则称资源分配图是</a:t>
            </a:r>
            <a:r>
              <a:rPr lang="zh-CN" altLang="en-US" sz="2400" b="1" dirty="0">
                <a:solidFill>
                  <a:srgbClr val="FF0000"/>
                </a:solidFill>
              </a:rPr>
              <a:t>可完全简化的</a:t>
            </a:r>
            <a:r>
              <a:rPr lang="zh-CN" altLang="en-US" sz="2400" b="1" dirty="0"/>
              <a:t>。</a:t>
            </a:r>
          </a:p>
        </p:txBody>
      </p:sp>
    </p:spTree>
    <p:extLst>
      <p:ext uri="{BB962C8B-B14F-4D97-AF65-F5344CB8AC3E}">
        <p14:creationId xmlns:p14="http://schemas.microsoft.com/office/powerpoint/2010/main" val="156062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square" rtlCol="0">
            <a:spAutoFit/>
          </a:bodyPr>
          <a:lstStyle/>
          <a:p>
            <a:r>
              <a:rPr lang="en-US" altLang="zh-CN" dirty="0">
                <a:solidFill>
                  <a:schemeClr val="bg1"/>
                </a:solidFill>
              </a:rPr>
              <a:t>05 </a:t>
            </a:r>
            <a:r>
              <a:rPr lang="zh-CN" altLang="en-US" dirty="0">
                <a:solidFill>
                  <a:schemeClr val="bg1"/>
                </a:solidFill>
              </a:rPr>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死锁定理</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961745" y="5736604"/>
            <a:ext cx="9785909" cy="579839"/>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状态</a:t>
            </a:r>
            <a:r>
              <a:rPr lang="en-US" altLang="zh-CN" sz="2400" b="1" dirty="0"/>
              <a:t>S</a:t>
            </a:r>
            <a:r>
              <a:rPr lang="zh-CN" altLang="en-US" sz="2400" b="1" dirty="0"/>
              <a:t>为死锁的条件是当且仅当</a:t>
            </a:r>
            <a:r>
              <a:rPr lang="en-US" altLang="zh-CN" sz="2400" b="1" dirty="0"/>
              <a:t>S</a:t>
            </a:r>
            <a:r>
              <a:rPr lang="zh-CN" altLang="en-US" sz="2400" b="1" dirty="0"/>
              <a:t>状态的资源分配图是不可完全化简的</a:t>
            </a:r>
          </a:p>
        </p:txBody>
      </p:sp>
      <p:pic>
        <p:nvPicPr>
          <p:cNvPr id="8" name="图片 7">
            <a:extLst>
              <a:ext uri="{FF2B5EF4-FFF2-40B4-BE49-F238E27FC236}">
                <a16:creationId xmlns:a16="http://schemas.microsoft.com/office/drawing/2014/main" id="{87350BA0-0FED-4F18-9531-9B749580A89A}"/>
              </a:ext>
            </a:extLst>
          </p:cNvPr>
          <p:cNvPicPr>
            <a:picLocks noChangeAspect="1"/>
          </p:cNvPicPr>
          <p:nvPr/>
        </p:nvPicPr>
        <p:blipFill>
          <a:blip r:embed="rId3"/>
          <a:stretch>
            <a:fillRect/>
          </a:stretch>
        </p:blipFill>
        <p:spPr>
          <a:xfrm>
            <a:off x="767428" y="1671857"/>
            <a:ext cx="10657143" cy="3514286"/>
          </a:xfrm>
          <a:prstGeom prst="rect">
            <a:avLst/>
          </a:prstGeom>
        </p:spPr>
      </p:pic>
    </p:spTree>
    <p:extLst>
      <p:ext uri="{BB962C8B-B14F-4D97-AF65-F5344CB8AC3E}">
        <p14:creationId xmlns:p14="http://schemas.microsoft.com/office/powerpoint/2010/main" val="2549854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square" rtlCol="0">
            <a:spAutoFit/>
          </a:bodyPr>
          <a:lstStyle/>
          <a:p>
            <a:r>
              <a:rPr lang="en-US" altLang="zh-CN" dirty="0">
                <a:solidFill>
                  <a:schemeClr val="bg1"/>
                </a:solidFill>
              </a:rPr>
              <a:t>05 </a:t>
            </a:r>
            <a:r>
              <a:rPr lang="zh-CN" altLang="en-US" dirty="0">
                <a:solidFill>
                  <a:schemeClr val="bg1"/>
                </a:solidFill>
              </a:rPr>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646878" cy="584775"/>
          </a:xfrm>
          <a:prstGeom prst="rect">
            <a:avLst/>
          </a:prstGeom>
          <a:noFill/>
        </p:spPr>
        <p:txBody>
          <a:bodyPr wrap="none" rtlCol="0">
            <a:spAutoFit/>
          </a:bodyPr>
          <a:lstStyle/>
          <a:p>
            <a:r>
              <a:rPr lang="zh-CN" altLang="en-US" sz="3200" b="1" dirty="0">
                <a:solidFill>
                  <a:srgbClr val="FF0000"/>
                </a:solidFill>
              </a:rPr>
              <a:t>死锁检测算法</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961745" y="1610525"/>
            <a:ext cx="9785909" cy="445288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考查某一时刻系统状态是否合理，即是否存在一组可以实现的系统状态，能使所有进程都得到他们所申请的资源而运行结束。</a:t>
            </a:r>
            <a:endParaRPr lang="en-US" altLang="zh-CN" sz="2400" b="1" dirty="0"/>
          </a:p>
          <a:p>
            <a:pPr marL="342900" indent="-342900" algn="l">
              <a:lnSpc>
                <a:spcPct val="150000"/>
              </a:lnSpc>
              <a:buFont typeface="Wingdings" panose="05000000000000000000" pitchFamily="2" charset="2"/>
              <a:buChar char="Ø"/>
            </a:pPr>
            <a:r>
              <a:rPr lang="zh-CN" altLang="en-US" sz="2400" b="1" dirty="0"/>
              <a:t>获取某时刻</a:t>
            </a:r>
            <a:r>
              <a:rPr lang="en-US" altLang="zh-CN" sz="2400" b="1" dirty="0"/>
              <a:t>t</a:t>
            </a:r>
            <a:r>
              <a:rPr lang="zh-CN" altLang="en-US" sz="2400" b="1" dirty="0"/>
              <a:t>，系统中各类</a:t>
            </a:r>
            <a:r>
              <a:rPr lang="zh-CN" altLang="en-US" sz="2400" b="1" dirty="0">
                <a:solidFill>
                  <a:srgbClr val="FF0000"/>
                </a:solidFill>
              </a:rPr>
              <a:t>可利用资源的数目</a:t>
            </a:r>
            <a:r>
              <a:rPr lang="zh-CN" altLang="en-US" sz="2400" b="1" dirty="0"/>
              <a:t>向量</a:t>
            </a:r>
            <a:r>
              <a:rPr lang="en-US" altLang="zh-CN" sz="2400" b="1" dirty="0"/>
              <a:t>available(t),</a:t>
            </a:r>
            <a:r>
              <a:rPr lang="zh-CN" altLang="en-US" sz="2400" b="1" dirty="0"/>
              <a:t>对于系统中的一组进程｛</a:t>
            </a:r>
            <a:r>
              <a:rPr lang="en-US" altLang="zh-CN" sz="2400" b="1" dirty="0"/>
              <a:t>P1</a:t>
            </a:r>
            <a:r>
              <a:rPr lang="zh-CN" altLang="en-US" sz="2400" b="1" dirty="0"/>
              <a:t>，</a:t>
            </a:r>
            <a:r>
              <a:rPr lang="en-US" altLang="zh-CN" sz="2400" b="1" dirty="0"/>
              <a:t>P2</a:t>
            </a:r>
            <a:r>
              <a:rPr lang="zh-CN" altLang="en-US" sz="2400" b="1" dirty="0"/>
              <a:t>，</a:t>
            </a:r>
            <a:r>
              <a:rPr lang="en-US" altLang="zh-CN" sz="2400" b="1" dirty="0"/>
              <a:t>… </a:t>
            </a:r>
            <a:r>
              <a:rPr lang="zh-CN" altLang="en-US" sz="2400" b="1" dirty="0"/>
              <a:t>，</a:t>
            </a:r>
            <a:r>
              <a:rPr lang="en-US" altLang="zh-CN" sz="2400" b="1" dirty="0" err="1"/>
              <a:t>Pn</a:t>
            </a:r>
            <a:r>
              <a:rPr lang="zh-CN" altLang="en-US" sz="2400" b="1" dirty="0"/>
              <a:t>｝，找出对各类资源需求的数目</a:t>
            </a:r>
            <a:r>
              <a:rPr lang="zh-CN" altLang="en-US" sz="2400" b="1" dirty="0">
                <a:solidFill>
                  <a:srgbClr val="FF0000"/>
                </a:solidFill>
              </a:rPr>
              <a:t>均小于</a:t>
            </a:r>
            <a:r>
              <a:rPr lang="zh-CN" altLang="en-US" sz="2400" b="1" dirty="0"/>
              <a:t>当前可利用资源数量的进程，让他们先运行，当运行结束后，他们会释放所有全部资源，从而使得可用资源数量增加。让更多进程可以完成。</a:t>
            </a:r>
            <a:endParaRPr lang="en-US" altLang="zh-CN" sz="2400" b="1" dirty="0"/>
          </a:p>
          <a:p>
            <a:pPr marL="342900" indent="-342900" algn="l">
              <a:lnSpc>
                <a:spcPct val="150000"/>
              </a:lnSpc>
              <a:buFont typeface="Wingdings" panose="05000000000000000000" pitchFamily="2" charset="2"/>
              <a:buChar char="Ø"/>
            </a:pPr>
            <a:r>
              <a:rPr lang="zh-CN" altLang="en-US" sz="2400" b="1" dirty="0"/>
              <a:t>若最终仍然存在没有获得全部资源的几个进程，则他们会发生死锁</a:t>
            </a:r>
            <a:endParaRPr lang="en-US" altLang="zh-CN" sz="2400" b="1" dirty="0"/>
          </a:p>
        </p:txBody>
      </p:sp>
    </p:spTree>
    <p:extLst>
      <p:ext uri="{BB962C8B-B14F-4D97-AF65-F5344CB8AC3E}">
        <p14:creationId xmlns:p14="http://schemas.microsoft.com/office/powerpoint/2010/main" val="1904870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square" rtlCol="0">
            <a:spAutoFit/>
          </a:bodyPr>
          <a:lstStyle/>
          <a:p>
            <a:r>
              <a:rPr lang="en-US" altLang="zh-CN" dirty="0">
                <a:solidFill>
                  <a:schemeClr val="bg1"/>
                </a:solidFill>
              </a:rPr>
              <a:t>05 </a:t>
            </a:r>
            <a:r>
              <a:rPr lang="zh-CN" altLang="en-US" dirty="0">
                <a:solidFill>
                  <a:schemeClr val="bg1"/>
                </a:solidFill>
              </a:rPr>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646878" cy="584775"/>
          </a:xfrm>
          <a:prstGeom prst="rect">
            <a:avLst/>
          </a:prstGeom>
          <a:noFill/>
        </p:spPr>
        <p:txBody>
          <a:bodyPr wrap="none" rtlCol="0">
            <a:spAutoFit/>
          </a:bodyPr>
          <a:lstStyle/>
          <a:p>
            <a:r>
              <a:rPr lang="zh-CN" altLang="en-US" sz="3200" b="1" dirty="0">
                <a:solidFill>
                  <a:srgbClr val="FF0000"/>
                </a:solidFill>
              </a:rPr>
              <a:t>死锁检测算法</a:t>
            </a:r>
          </a:p>
        </p:txBody>
      </p:sp>
      <p:sp>
        <p:nvSpPr>
          <p:cNvPr id="9" name="流程图: 可选过程 8">
            <a:extLst>
              <a:ext uri="{FF2B5EF4-FFF2-40B4-BE49-F238E27FC236}">
                <a16:creationId xmlns:a16="http://schemas.microsoft.com/office/drawing/2014/main" id="{E5F7B9FC-6C54-4392-B71D-65048E889071}"/>
              </a:ext>
            </a:extLst>
          </p:cNvPr>
          <p:cNvSpPr/>
          <p:nvPr/>
        </p:nvSpPr>
        <p:spPr>
          <a:xfrm>
            <a:off x="4715834" y="589077"/>
            <a:ext cx="1826141" cy="584775"/>
          </a:xfrm>
          <a:prstGeom prst="flowChartAlternate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b="1" dirty="0">
                <a:solidFill>
                  <a:schemeClr val="tx1"/>
                </a:solidFill>
              </a:rPr>
              <a:t>死锁检测算法</a:t>
            </a:r>
          </a:p>
        </p:txBody>
      </p:sp>
      <p:sp>
        <p:nvSpPr>
          <p:cNvPr id="10" name="流程图: 可选过程 9">
            <a:extLst>
              <a:ext uri="{FF2B5EF4-FFF2-40B4-BE49-F238E27FC236}">
                <a16:creationId xmlns:a16="http://schemas.microsoft.com/office/drawing/2014/main" id="{42B37697-AEBD-49FA-A7C3-DABC33DB5023}"/>
              </a:ext>
            </a:extLst>
          </p:cNvPr>
          <p:cNvSpPr/>
          <p:nvPr/>
        </p:nvSpPr>
        <p:spPr>
          <a:xfrm>
            <a:off x="4267200" y="6210466"/>
            <a:ext cx="2723409" cy="584775"/>
          </a:xfrm>
          <a:prstGeom prst="flowChartAlternate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b="1" dirty="0">
                <a:solidFill>
                  <a:schemeClr val="tx1"/>
                </a:solidFill>
              </a:rPr>
              <a:t>返回“无死锁”结束</a:t>
            </a:r>
          </a:p>
        </p:txBody>
      </p:sp>
      <p:cxnSp>
        <p:nvCxnSpPr>
          <p:cNvPr id="11" name="直接箭头连接符 10">
            <a:extLst>
              <a:ext uri="{FF2B5EF4-FFF2-40B4-BE49-F238E27FC236}">
                <a16:creationId xmlns:a16="http://schemas.microsoft.com/office/drawing/2014/main" id="{EA32F92C-5EF9-4417-B7F6-2708893FF838}"/>
              </a:ext>
            </a:extLst>
          </p:cNvPr>
          <p:cNvCxnSpPr>
            <a:cxnSpLocks/>
            <a:stCxn id="9" idx="2"/>
            <a:endCxn id="18" idx="0"/>
          </p:cNvCxnSpPr>
          <p:nvPr/>
        </p:nvCxnSpPr>
        <p:spPr>
          <a:xfrm>
            <a:off x="5628905" y="1173852"/>
            <a:ext cx="0" cy="61610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5CDC418B-DACB-4B6C-B4EE-AD13F42076E4}"/>
              </a:ext>
            </a:extLst>
          </p:cNvPr>
          <p:cNvCxnSpPr>
            <a:cxnSpLocks/>
            <a:stCxn id="19" idx="2"/>
            <a:endCxn id="23" idx="0"/>
          </p:cNvCxnSpPr>
          <p:nvPr/>
        </p:nvCxnSpPr>
        <p:spPr>
          <a:xfrm>
            <a:off x="5628904" y="4042885"/>
            <a:ext cx="1" cy="37173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6919CF8D-60CB-44E3-8103-9F189D7C3EAB}"/>
              </a:ext>
            </a:extLst>
          </p:cNvPr>
          <p:cNvCxnSpPr>
            <a:cxnSpLocks/>
            <a:stCxn id="19" idx="3"/>
            <a:endCxn id="21" idx="1"/>
          </p:cNvCxnSpPr>
          <p:nvPr/>
        </p:nvCxnSpPr>
        <p:spPr>
          <a:xfrm>
            <a:off x="7576080" y="3439942"/>
            <a:ext cx="1214320" cy="175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连接符: 肘形 13">
            <a:extLst>
              <a:ext uri="{FF2B5EF4-FFF2-40B4-BE49-F238E27FC236}">
                <a16:creationId xmlns:a16="http://schemas.microsoft.com/office/drawing/2014/main" id="{89C3321D-56B9-4DA3-B828-B8FE608966A7}"/>
              </a:ext>
            </a:extLst>
          </p:cNvPr>
          <p:cNvCxnSpPr>
            <a:cxnSpLocks/>
            <a:stCxn id="23" idx="3"/>
            <a:endCxn id="24" idx="0"/>
          </p:cNvCxnSpPr>
          <p:nvPr/>
        </p:nvCxnSpPr>
        <p:spPr>
          <a:xfrm>
            <a:off x="7576081" y="5017566"/>
            <a:ext cx="1698295" cy="1175323"/>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8B2E421A-244E-4E0D-945A-EE61C8861C42}"/>
              </a:ext>
            </a:extLst>
          </p:cNvPr>
          <p:cNvSpPr txBox="1"/>
          <p:nvPr/>
        </p:nvSpPr>
        <p:spPr>
          <a:xfrm>
            <a:off x="7868730" y="2936476"/>
            <a:ext cx="314510" cy="574901"/>
          </a:xfrm>
          <a:prstGeom prst="rect">
            <a:avLst/>
          </a:prstGeom>
          <a:noFill/>
        </p:spPr>
        <p:txBody>
          <a:bodyPr wrap="square" rtlCol="0">
            <a:spAutoFit/>
          </a:bodyPr>
          <a:lstStyle/>
          <a:p>
            <a:pPr algn="l">
              <a:lnSpc>
                <a:spcPct val="150000"/>
              </a:lnSpc>
            </a:pPr>
            <a:r>
              <a:rPr lang="en-US" altLang="zh-CN" sz="2400" b="1" dirty="0"/>
              <a:t>T</a:t>
            </a:r>
            <a:endParaRPr lang="zh-CN" altLang="en-US" sz="2400" b="1" dirty="0"/>
          </a:p>
        </p:txBody>
      </p:sp>
      <p:sp>
        <p:nvSpPr>
          <p:cNvPr id="16" name="文本框 15">
            <a:extLst>
              <a:ext uri="{FF2B5EF4-FFF2-40B4-BE49-F238E27FC236}">
                <a16:creationId xmlns:a16="http://schemas.microsoft.com/office/drawing/2014/main" id="{45A923AF-FC26-4291-AFD2-DD40478A1EBC}"/>
              </a:ext>
            </a:extLst>
          </p:cNvPr>
          <p:cNvSpPr txBox="1"/>
          <p:nvPr/>
        </p:nvSpPr>
        <p:spPr>
          <a:xfrm>
            <a:off x="8025985" y="4442665"/>
            <a:ext cx="314510" cy="574901"/>
          </a:xfrm>
          <a:prstGeom prst="rect">
            <a:avLst/>
          </a:prstGeom>
          <a:noFill/>
        </p:spPr>
        <p:txBody>
          <a:bodyPr wrap="square" rtlCol="0">
            <a:spAutoFit/>
          </a:bodyPr>
          <a:lstStyle/>
          <a:p>
            <a:pPr algn="l">
              <a:lnSpc>
                <a:spcPct val="150000"/>
              </a:lnSpc>
            </a:pPr>
            <a:r>
              <a:rPr lang="en-US" altLang="zh-CN" sz="2400" b="1" dirty="0"/>
              <a:t>F</a:t>
            </a:r>
            <a:endParaRPr lang="zh-CN" altLang="en-US" sz="2400" b="1" dirty="0"/>
          </a:p>
        </p:txBody>
      </p:sp>
      <p:sp>
        <p:nvSpPr>
          <p:cNvPr id="17" name="流程图: 过程 16">
            <a:extLst>
              <a:ext uri="{FF2B5EF4-FFF2-40B4-BE49-F238E27FC236}">
                <a16:creationId xmlns:a16="http://schemas.microsoft.com/office/drawing/2014/main" id="{F9AA33B2-0EBF-4830-98D6-9720EF1A83BD}"/>
              </a:ext>
            </a:extLst>
          </p:cNvPr>
          <p:cNvSpPr/>
          <p:nvPr/>
        </p:nvSpPr>
        <p:spPr>
          <a:xfrm>
            <a:off x="126007" y="1826009"/>
            <a:ext cx="3263070" cy="2466591"/>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b="1" dirty="0">
                <a:solidFill>
                  <a:schemeClr val="tx1"/>
                </a:solidFill>
              </a:rPr>
              <a:t>长度为</a:t>
            </a:r>
            <a:r>
              <a:rPr lang="en-US" altLang="zh-CN" sz="2000" b="1" dirty="0">
                <a:solidFill>
                  <a:schemeClr val="tx1"/>
                </a:solidFill>
              </a:rPr>
              <a:t>m</a:t>
            </a:r>
            <a:r>
              <a:rPr lang="zh-CN" altLang="en-US" sz="2000" b="1" dirty="0">
                <a:solidFill>
                  <a:schemeClr val="tx1"/>
                </a:solidFill>
              </a:rPr>
              <a:t>的向量</a:t>
            </a:r>
            <a:r>
              <a:rPr lang="en-US" altLang="zh-CN" sz="2000" b="1" dirty="0">
                <a:solidFill>
                  <a:schemeClr val="tx1"/>
                </a:solidFill>
              </a:rPr>
              <a:t>Available</a:t>
            </a:r>
          </a:p>
          <a:p>
            <a:r>
              <a:rPr lang="en-US" altLang="zh-CN" sz="2000" b="1" dirty="0" err="1">
                <a:solidFill>
                  <a:schemeClr val="tx1"/>
                </a:solidFill>
              </a:rPr>
              <a:t>n×m</a:t>
            </a:r>
            <a:r>
              <a:rPr lang="zh-CN" altLang="en-US" sz="2000" b="1" dirty="0">
                <a:solidFill>
                  <a:schemeClr val="tx1"/>
                </a:solidFill>
              </a:rPr>
              <a:t>的矩阵</a:t>
            </a:r>
            <a:r>
              <a:rPr lang="en-US" altLang="zh-CN" sz="2000" b="1" dirty="0">
                <a:solidFill>
                  <a:schemeClr val="tx1"/>
                </a:solidFill>
              </a:rPr>
              <a:t>Allocation</a:t>
            </a:r>
          </a:p>
          <a:p>
            <a:r>
              <a:rPr lang="en-US" altLang="zh-CN" sz="2000" b="1" dirty="0" err="1">
                <a:solidFill>
                  <a:schemeClr val="tx1"/>
                </a:solidFill>
              </a:rPr>
              <a:t>n×m</a:t>
            </a:r>
            <a:r>
              <a:rPr lang="zh-CN" altLang="en-US" sz="2000" b="1" dirty="0">
                <a:solidFill>
                  <a:schemeClr val="tx1"/>
                </a:solidFill>
              </a:rPr>
              <a:t>的矩阵</a:t>
            </a:r>
            <a:r>
              <a:rPr lang="en-US" altLang="zh-CN" sz="2000" b="1" dirty="0">
                <a:solidFill>
                  <a:schemeClr val="tx1"/>
                </a:solidFill>
              </a:rPr>
              <a:t>Request</a:t>
            </a:r>
          </a:p>
          <a:p>
            <a:r>
              <a:rPr lang="zh-CN" altLang="en-US" sz="2000" b="1" dirty="0">
                <a:solidFill>
                  <a:schemeClr val="tx1"/>
                </a:solidFill>
              </a:rPr>
              <a:t>长度为</a:t>
            </a:r>
            <a:r>
              <a:rPr lang="en-US" altLang="zh-CN" sz="2000" b="1" dirty="0">
                <a:solidFill>
                  <a:schemeClr val="tx1"/>
                </a:solidFill>
              </a:rPr>
              <a:t>m</a:t>
            </a:r>
            <a:r>
              <a:rPr lang="zh-CN" altLang="en-US" sz="2000" b="1" dirty="0">
                <a:solidFill>
                  <a:schemeClr val="tx1"/>
                </a:solidFill>
              </a:rPr>
              <a:t>的向量</a:t>
            </a:r>
            <a:r>
              <a:rPr lang="en-US" altLang="zh-CN" sz="2000" b="1" dirty="0">
                <a:solidFill>
                  <a:schemeClr val="tx1"/>
                </a:solidFill>
              </a:rPr>
              <a:t>Work</a:t>
            </a:r>
          </a:p>
          <a:p>
            <a:r>
              <a:rPr lang="zh-CN" altLang="en-US" sz="2000" b="1" dirty="0">
                <a:solidFill>
                  <a:schemeClr val="tx1"/>
                </a:solidFill>
              </a:rPr>
              <a:t>长度为</a:t>
            </a:r>
            <a:r>
              <a:rPr lang="en-US" altLang="zh-CN" sz="2000" b="1" dirty="0">
                <a:solidFill>
                  <a:schemeClr val="tx1"/>
                </a:solidFill>
              </a:rPr>
              <a:t>n</a:t>
            </a:r>
            <a:r>
              <a:rPr lang="zh-CN" altLang="en-US" sz="2000" b="1" dirty="0">
                <a:solidFill>
                  <a:schemeClr val="tx1"/>
                </a:solidFill>
              </a:rPr>
              <a:t>的向量</a:t>
            </a:r>
            <a:r>
              <a:rPr lang="en-US" altLang="zh-CN" sz="2000" b="1" dirty="0">
                <a:solidFill>
                  <a:schemeClr val="tx1"/>
                </a:solidFill>
              </a:rPr>
              <a:t>Finish</a:t>
            </a:r>
            <a:endParaRPr lang="zh-CN" altLang="en-US" sz="2000" b="1" dirty="0">
              <a:solidFill>
                <a:schemeClr val="tx1"/>
              </a:solidFill>
            </a:endParaRPr>
          </a:p>
        </p:txBody>
      </p:sp>
      <p:sp>
        <p:nvSpPr>
          <p:cNvPr id="18" name="流程图: 过程 17">
            <a:extLst>
              <a:ext uri="{FF2B5EF4-FFF2-40B4-BE49-F238E27FC236}">
                <a16:creationId xmlns:a16="http://schemas.microsoft.com/office/drawing/2014/main" id="{2E79AA9D-C4AB-4DF1-B58B-74CA6251C632}"/>
              </a:ext>
            </a:extLst>
          </p:cNvPr>
          <p:cNvSpPr/>
          <p:nvPr/>
        </p:nvSpPr>
        <p:spPr>
          <a:xfrm>
            <a:off x="4218080" y="1789956"/>
            <a:ext cx="2821649" cy="663363"/>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Wk</a:t>
            </a:r>
            <a:r>
              <a:rPr lang="en-US" altLang="zh-CN" sz="2000" b="1" dirty="0">
                <a:solidFill>
                  <a:schemeClr val="tx1"/>
                </a:solidFill>
              </a:rPr>
              <a:t> = </a:t>
            </a:r>
            <a:r>
              <a:rPr lang="en-US" altLang="zh-CN" sz="2000" b="1" dirty="0" err="1">
                <a:solidFill>
                  <a:schemeClr val="tx1"/>
                </a:solidFill>
              </a:rPr>
              <a:t>Avb</a:t>
            </a:r>
            <a:endParaRPr lang="en-US" altLang="zh-CN" sz="2000" b="1" dirty="0">
              <a:solidFill>
                <a:schemeClr val="tx1"/>
              </a:solidFill>
            </a:endParaRPr>
          </a:p>
          <a:p>
            <a:pPr algn="ctr"/>
            <a:r>
              <a:rPr lang="en-US" altLang="zh-CN" sz="2000" b="1" dirty="0" err="1">
                <a:solidFill>
                  <a:schemeClr val="tx1"/>
                </a:solidFill>
              </a:rPr>
              <a:t>Fns</a:t>
            </a:r>
            <a:r>
              <a:rPr lang="en-US" altLang="zh-CN" sz="2000" b="1" dirty="0">
                <a:solidFill>
                  <a:schemeClr val="tx1"/>
                </a:solidFill>
              </a:rPr>
              <a:t> = False</a:t>
            </a:r>
          </a:p>
        </p:txBody>
      </p:sp>
      <p:sp>
        <p:nvSpPr>
          <p:cNvPr id="19" name="流程图: 决策 18">
            <a:extLst>
              <a:ext uri="{FF2B5EF4-FFF2-40B4-BE49-F238E27FC236}">
                <a16:creationId xmlns:a16="http://schemas.microsoft.com/office/drawing/2014/main" id="{7C70271D-DDA4-42E8-A61C-6264A68CB94B}"/>
              </a:ext>
            </a:extLst>
          </p:cNvPr>
          <p:cNvSpPr/>
          <p:nvPr/>
        </p:nvSpPr>
        <p:spPr>
          <a:xfrm>
            <a:off x="3681727" y="2836998"/>
            <a:ext cx="3894353" cy="1205887"/>
          </a:xfrm>
          <a:prstGeom prst="flowChartDecision">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Fns</a:t>
            </a:r>
            <a:r>
              <a:rPr lang="en-US" altLang="zh-CN" sz="2000" b="1" dirty="0">
                <a:solidFill>
                  <a:schemeClr val="tx1"/>
                </a:solidFill>
              </a:rPr>
              <a:t>[</a:t>
            </a:r>
            <a:r>
              <a:rPr lang="en-US" altLang="zh-CN" sz="2000" b="1" dirty="0" err="1">
                <a:solidFill>
                  <a:schemeClr val="tx1"/>
                </a:solidFill>
              </a:rPr>
              <a:t>i</a:t>
            </a:r>
            <a:r>
              <a:rPr lang="en-US" altLang="zh-CN" sz="2000" b="1" dirty="0">
                <a:solidFill>
                  <a:schemeClr val="tx1"/>
                </a:solidFill>
              </a:rPr>
              <a:t>] == false</a:t>
            </a:r>
          </a:p>
          <a:p>
            <a:pPr algn="ctr"/>
            <a:r>
              <a:rPr lang="en-US" altLang="zh-CN" sz="2000" b="1" dirty="0">
                <a:solidFill>
                  <a:schemeClr val="tx1"/>
                </a:solidFill>
              </a:rPr>
              <a:t>&amp;&amp;</a:t>
            </a:r>
            <a:r>
              <a:rPr lang="en-US" altLang="zh-CN" sz="2000" b="1" dirty="0" err="1">
                <a:solidFill>
                  <a:schemeClr val="tx1"/>
                </a:solidFill>
              </a:rPr>
              <a:t>Rq</a:t>
            </a:r>
            <a:r>
              <a:rPr lang="en-US" altLang="zh-CN" sz="2000" b="1" dirty="0">
                <a:solidFill>
                  <a:schemeClr val="tx1"/>
                </a:solidFill>
              </a:rPr>
              <a:t>[</a:t>
            </a:r>
            <a:r>
              <a:rPr lang="en-US" altLang="zh-CN" sz="2000" b="1" dirty="0" err="1">
                <a:solidFill>
                  <a:schemeClr val="tx1"/>
                </a:solidFill>
              </a:rPr>
              <a:t>i</a:t>
            </a:r>
            <a:r>
              <a:rPr lang="en-US" altLang="zh-CN" sz="2000" b="1" dirty="0">
                <a:solidFill>
                  <a:schemeClr val="tx1"/>
                </a:solidFill>
              </a:rPr>
              <a:t>] </a:t>
            </a:r>
            <a:r>
              <a:rPr lang="zh-CN" altLang="en-US" sz="2000" b="1" dirty="0">
                <a:solidFill>
                  <a:schemeClr val="tx1"/>
                </a:solidFill>
              </a:rPr>
              <a:t>≤ </a:t>
            </a:r>
            <a:r>
              <a:rPr lang="en-US" altLang="zh-CN" sz="2000" b="1" dirty="0" err="1">
                <a:solidFill>
                  <a:schemeClr val="tx1"/>
                </a:solidFill>
              </a:rPr>
              <a:t>Wk</a:t>
            </a:r>
            <a:endParaRPr lang="zh-CN" altLang="en-US" sz="2000" b="1" dirty="0">
              <a:solidFill>
                <a:schemeClr val="tx1"/>
              </a:solidFill>
            </a:endParaRPr>
          </a:p>
        </p:txBody>
      </p:sp>
      <p:cxnSp>
        <p:nvCxnSpPr>
          <p:cNvPr id="20" name="直接箭头连接符 19">
            <a:extLst>
              <a:ext uri="{FF2B5EF4-FFF2-40B4-BE49-F238E27FC236}">
                <a16:creationId xmlns:a16="http://schemas.microsoft.com/office/drawing/2014/main" id="{638C11C5-A14B-4297-A487-F550CF413710}"/>
              </a:ext>
            </a:extLst>
          </p:cNvPr>
          <p:cNvCxnSpPr>
            <a:cxnSpLocks/>
            <a:stCxn id="18" idx="2"/>
            <a:endCxn id="19" idx="0"/>
          </p:cNvCxnSpPr>
          <p:nvPr/>
        </p:nvCxnSpPr>
        <p:spPr>
          <a:xfrm flipH="1">
            <a:off x="5628904" y="2453319"/>
            <a:ext cx="1" cy="38367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1" name="流程图: 过程 20">
            <a:extLst>
              <a:ext uri="{FF2B5EF4-FFF2-40B4-BE49-F238E27FC236}">
                <a16:creationId xmlns:a16="http://schemas.microsoft.com/office/drawing/2014/main" id="{B1F324F2-CA76-4966-B772-DFA4FF67466F}"/>
              </a:ext>
            </a:extLst>
          </p:cNvPr>
          <p:cNvSpPr/>
          <p:nvPr/>
        </p:nvSpPr>
        <p:spPr>
          <a:xfrm>
            <a:off x="8790400" y="3080237"/>
            <a:ext cx="2821649" cy="722923"/>
          </a:xfrm>
          <a:prstGeom prst="flowChart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rPr>
              <a:t>Fns</a:t>
            </a:r>
            <a:r>
              <a:rPr lang="en-US" altLang="zh-CN" sz="2000" b="1" dirty="0">
                <a:solidFill>
                  <a:schemeClr val="tx1"/>
                </a:solidFill>
              </a:rPr>
              <a:t>[</a:t>
            </a:r>
            <a:r>
              <a:rPr lang="en-US" altLang="zh-CN" sz="2000" b="1" dirty="0" err="1">
                <a:solidFill>
                  <a:schemeClr val="tx1"/>
                </a:solidFill>
              </a:rPr>
              <a:t>i</a:t>
            </a:r>
            <a:r>
              <a:rPr lang="en-US" altLang="zh-CN" sz="2000" b="1" dirty="0">
                <a:solidFill>
                  <a:schemeClr val="tx1"/>
                </a:solidFill>
              </a:rPr>
              <a:t>] = true</a:t>
            </a:r>
          </a:p>
          <a:p>
            <a:pPr algn="ctr"/>
            <a:r>
              <a:rPr lang="en-US" altLang="zh-CN" sz="2000" b="1" dirty="0" err="1">
                <a:solidFill>
                  <a:schemeClr val="tx1"/>
                </a:solidFill>
              </a:rPr>
              <a:t>Wk</a:t>
            </a:r>
            <a:r>
              <a:rPr lang="en-US" altLang="zh-CN" sz="2000" b="1" dirty="0">
                <a:solidFill>
                  <a:schemeClr val="tx1"/>
                </a:solidFill>
              </a:rPr>
              <a:t> += </a:t>
            </a:r>
            <a:r>
              <a:rPr lang="en-US" altLang="zh-CN" sz="2000" b="1" dirty="0" err="1">
                <a:solidFill>
                  <a:schemeClr val="tx1"/>
                </a:solidFill>
              </a:rPr>
              <a:t>Alci</a:t>
            </a:r>
            <a:endParaRPr lang="zh-CN" altLang="en-US" sz="2000" b="1" dirty="0">
              <a:solidFill>
                <a:schemeClr val="tx1"/>
              </a:solidFill>
            </a:endParaRPr>
          </a:p>
        </p:txBody>
      </p:sp>
      <p:cxnSp>
        <p:nvCxnSpPr>
          <p:cNvPr id="22" name="连接符: 肘形 21">
            <a:extLst>
              <a:ext uri="{FF2B5EF4-FFF2-40B4-BE49-F238E27FC236}">
                <a16:creationId xmlns:a16="http://schemas.microsoft.com/office/drawing/2014/main" id="{32781458-AC1B-4123-88BD-FCC9E1B92205}"/>
              </a:ext>
            </a:extLst>
          </p:cNvPr>
          <p:cNvCxnSpPr>
            <a:cxnSpLocks/>
            <a:stCxn id="21" idx="3"/>
            <a:endCxn id="19" idx="0"/>
          </p:cNvCxnSpPr>
          <p:nvPr/>
        </p:nvCxnSpPr>
        <p:spPr>
          <a:xfrm flipH="1" flipV="1">
            <a:off x="5628904" y="2836998"/>
            <a:ext cx="5983145" cy="604701"/>
          </a:xfrm>
          <a:prstGeom prst="bentConnector4">
            <a:avLst>
              <a:gd name="adj1" fmla="val -3821"/>
              <a:gd name="adj2" fmla="val 137804"/>
            </a:avLst>
          </a:prstGeom>
          <a:ln w="38100">
            <a:tailEnd type="triangle"/>
          </a:ln>
        </p:spPr>
        <p:style>
          <a:lnRef idx="3">
            <a:schemeClr val="dk1"/>
          </a:lnRef>
          <a:fillRef idx="0">
            <a:schemeClr val="dk1"/>
          </a:fillRef>
          <a:effectRef idx="2">
            <a:schemeClr val="dk1"/>
          </a:effectRef>
          <a:fontRef idx="minor">
            <a:schemeClr val="tx1"/>
          </a:fontRef>
        </p:style>
      </p:cxnSp>
      <p:sp>
        <p:nvSpPr>
          <p:cNvPr id="23" name="流程图: 决策 22">
            <a:extLst>
              <a:ext uri="{FF2B5EF4-FFF2-40B4-BE49-F238E27FC236}">
                <a16:creationId xmlns:a16="http://schemas.microsoft.com/office/drawing/2014/main" id="{59649DF2-0A6A-45F9-A622-000102EC8BAB}"/>
              </a:ext>
            </a:extLst>
          </p:cNvPr>
          <p:cNvSpPr/>
          <p:nvPr/>
        </p:nvSpPr>
        <p:spPr>
          <a:xfrm>
            <a:off x="3681728" y="4414622"/>
            <a:ext cx="3894353" cy="1205887"/>
          </a:xfrm>
          <a:prstGeom prst="flowChartDecision">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1"/>
                </a:solidFill>
              </a:rPr>
              <a:t>对于所有</a:t>
            </a:r>
            <a:r>
              <a:rPr lang="en-US" altLang="zh-CN" sz="2000" b="1" dirty="0" err="1">
                <a:solidFill>
                  <a:schemeClr val="tx1"/>
                </a:solidFill>
              </a:rPr>
              <a:t>i</a:t>
            </a:r>
            <a:endParaRPr lang="en-US" altLang="zh-CN" sz="2000" b="1" dirty="0">
              <a:solidFill>
                <a:schemeClr val="tx1"/>
              </a:solidFill>
            </a:endParaRPr>
          </a:p>
          <a:p>
            <a:pPr algn="ctr"/>
            <a:r>
              <a:rPr lang="en-US" altLang="zh-CN" sz="2000" b="1" dirty="0" err="1">
                <a:solidFill>
                  <a:schemeClr val="tx1"/>
                </a:solidFill>
              </a:rPr>
              <a:t>Fns</a:t>
            </a:r>
            <a:r>
              <a:rPr lang="en-US" altLang="zh-CN" sz="2000" b="1" dirty="0">
                <a:solidFill>
                  <a:schemeClr val="tx1"/>
                </a:solidFill>
              </a:rPr>
              <a:t>[</a:t>
            </a:r>
            <a:r>
              <a:rPr lang="en-US" altLang="zh-CN" sz="2000" b="1" dirty="0" err="1">
                <a:solidFill>
                  <a:schemeClr val="tx1"/>
                </a:solidFill>
              </a:rPr>
              <a:t>i</a:t>
            </a:r>
            <a:r>
              <a:rPr lang="en-US" altLang="zh-CN" sz="2000" b="1" dirty="0">
                <a:solidFill>
                  <a:schemeClr val="tx1"/>
                </a:solidFill>
              </a:rPr>
              <a:t>]==true</a:t>
            </a:r>
            <a:endParaRPr lang="zh-CN" altLang="en-US" sz="2000" b="1" dirty="0">
              <a:solidFill>
                <a:schemeClr val="tx1"/>
              </a:solidFill>
            </a:endParaRPr>
          </a:p>
        </p:txBody>
      </p:sp>
      <p:sp>
        <p:nvSpPr>
          <p:cNvPr id="24" name="流程图: 可选过程 23">
            <a:extLst>
              <a:ext uri="{FF2B5EF4-FFF2-40B4-BE49-F238E27FC236}">
                <a16:creationId xmlns:a16="http://schemas.microsoft.com/office/drawing/2014/main" id="{3B10219A-DB1F-4594-8E70-6C08F7411F18}"/>
              </a:ext>
            </a:extLst>
          </p:cNvPr>
          <p:cNvSpPr/>
          <p:nvPr/>
        </p:nvSpPr>
        <p:spPr>
          <a:xfrm>
            <a:off x="7912671" y="6192889"/>
            <a:ext cx="2723409" cy="584775"/>
          </a:xfrm>
          <a:prstGeom prst="flowChartAlternateProcess">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b="1" dirty="0">
                <a:solidFill>
                  <a:schemeClr val="tx1"/>
                </a:solidFill>
              </a:rPr>
              <a:t>返回“死锁”结束</a:t>
            </a:r>
          </a:p>
        </p:txBody>
      </p:sp>
      <p:cxnSp>
        <p:nvCxnSpPr>
          <p:cNvPr id="25" name="直接箭头连接符 24">
            <a:extLst>
              <a:ext uri="{FF2B5EF4-FFF2-40B4-BE49-F238E27FC236}">
                <a16:creationId xmlns:a16="http://schemas.microsoft.com/office/drawing/2014/main" id="{D5AA4FBB-C8C9-432D-ADB6-3D4562B007D5}"/>
              </a:ext>
            </a:extLst>
          </p:cNvPr>
          <p:cNvCxnSpPr>
            <a:cxnSpLocks/>
            <a:stCxn id="23" idx="2"/>
            <a:endCxn id="10" idx="0"/>
          </p:cNvCxnSpPr>
          <p:nvPr/>
        </p:nvCxnSpPr>
        <p:spPr>
          <a:xfrm>
            <a:off x="5628905" y="5620509"/>
            <a:ext cx="0" cy="58995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6" name="文本框 25">
            <a:extLst>
              <a:ext uri="{FF2B5EF4-FFF2-40B4-BE49-F238E27FC236}">
                <a16:creationId xmlns:a16="http://schemas.microsoft.com/office/drawing/2014/main" id="{919A35F7-3328-44AE-B8E4-3C57410C24F3}"/>
              </a:ext>
            </a:extLst>
          </p:cNvPr>
          <p:cNvSpPr txBox="1"/>
          <p:nvPr/>
        </p:nvSpPr>
        <p:spPr>
          <a:xfrm>
            <a:off x="5179000" y="3941303"/>
            <a:ext cx="314510" cy="574901"/>
          </a:xfrm>
          <a:prstGeom prst="rect">
            <a:avLst/>
          </a:prstGeom>
          <a:noFill/>
        </p:spPr>
        <p:txBody>
          <a:bodyPr wrap="square" rtlCol="0">
            <a:spAutoFit/>
          </a:bodyPr>
          <a:lstStyle/>
          <a:p>
            <a:pPr algn="l">
              <a:lnSpc>
                <a:spcPct val="150000"/>
              </a:lnSpc>
            </a:pPr>
            <a:r>
              <a:rPr lang="en-US" altLang="zh-CN" sz="2400" b="1" dirty="0"/>
              <a:t>F</a:t>
            </a:r>
            <a:endParaRPr lang="zh-CN" altLang="en-US" sz="2400" b="1" dirty="0"/>
          </a:p>
        </p:txBody>
      </p:sp>
      <p:sp>
        <p:nvSpPr>
          <p:cNvPr id="27" name="文本框 26">
            <a:extLst>
              <a:ext uri="{FF2B5EF4-FFF2-40B4-BE49-F238E27FC236}">
                <a16:creationId xmlns:a16="http://schemas.microsoft.com/office/drawing/2014/main" id="{D154A516-798A-4DB5-A33F-675549CFD68D}"/>
              </a:ext>
            </a:extLst>
          </p:cNvPr>
          <p:cNvSpPr txBox="1"/>
          <p:nvPr/>
        </p:nvSpPr>
        <p:spPr>
          <a:xfrm>
            <a:off x="5291813" y="5605227"/>
            <a:ext cx="314510" cy="574901"/>
          </a:xfrm>
          <a:prstGeom prst="rect">
            <a:avLst/>
          </a:prstGeom>
          <a:noFill/>
        </p:spPr>
        <p:txBody>
          <a:bodyPr wrap="square" rtlCol="0">
            <a:spAutoFit/>
          </a:bodyPr>
          <a:lstStyle/>
          <a:p>
            <a:pPr algn="l">
              <a:lnSpc>
                <a:spcPct val="150000"/>
              </a:lnSpc>
            </a:pPr>
            <a:r>
              <a:rPr lang="en-US" altLang="zh-CN" sz="2400" b="1" dirty="0"/>
              <a:t>T</a:t>
            </a:r>
            <a:endParaRPr lang="zh-CN" altLang="en-US" sz="2400" b="1" dirty="0"/>
          </a:p>
        </p:txBody>
      </p:sp>
    </p:spTree>
    <p:extLst>
      <p:ext uri="{BB962C8B-B14F-4D97-AF65-F5344CB8AC3E}">
        <p14:creationId xmlns:p14="http://schemas.microsoft.com/office/powerpoint/2010/main" val="3612127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square" rtlCol="0">
            <a:spAutoFit/>
          </a:bodyPr>
          <a:lstStyle/>
          <a:p>
            <a:r>
              <a:rPr lang="en-US" altLang="zh-CN" dirty="0">
                <a:solidFill>
                  <a:schemeClr val="bg1"/>
                </a:solidFill>
              </a:rPr>
              <a:t>05 </a:t>
            </a:r>
            <a:r>
              <a:rPr lang="zh-CN" altLang="en-US" dirty="0">
                <a:solidFill>
                  <a:schemeClr val="bg1"/>
                </a:solidFill>
              </a:rPr>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解除死锁</a:t>
            </a:r>
          </a:p>
        </p:txBody>
      </p:sp>
      <p:sp>
        <p:nvSpPr>
          <p:cNvPr id="64" name="文本框 63">
            <a:extLst>
              <a:ext uri="{FF2B5EF4-FFF2-40B4-BE49-F238E27FC236}">
                <a16:creationId xmlns:a16="http://schemas.microsoft.com/office/drawing/2014/main" id="{7CA8B28A-130C-4A33-A108-1425B9AA4D4A}"/>
              </a:ext>
            </a:extLst>
          </p:cNvPr>
          <p:cNvSpPr txBox="1"/>
          <p:nvPr/>
        </p:nvSpPr>
        <p:spPr>
          <a:xfrm>
            <a:off x="961745" y="1610525"/>
            <a:ext cx="9785909" cy="5011821"/>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资源剥夺法：挂起某些死锁进程，并抢夺他们的资源，将这些资源分配给其他进程。</a:t>
            </a:r>
            <a:r>
              <a:rPr lang="zh-CN" altLang="en-US" sz="2400" b="1" dirty="0">
                <a:solidFill>
                  <a:srgbClr val="FF0000"/>
                </a:solidFill>
              </a:rPr>
              <a:t>应注意</a:t>
            </a:r>
            <a:r>
              <a:rPr lang="zh-CN" altLang="en-US" sz="2400" b="1" dirty="0"/>
              <a:t>防止挂起进程进入饥饿状态</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撤销进程法：强制撤销部分、甚至全部死锁进程，并剥夺这些进程的资源。撤销的原则可按</a:t>
            </a:r>
            <a:r>
              <a:rPr lang="zh-CN" altLang="en-US" sz="2400" b="1" dirty="0">
                <a:solidFill>
                  <a:srgbClr val="FF0000"/>
                </a:solidFill>
              </a:rPr>
              <a:t>优先级</a:t>
            </a:r>
            <a:r>
              <a:rPr lang="zh-CN" altLang="en-US" sz="2400" b="1" dirty="0"/>
              <a:t>、撤销进程的</a:t>
            </a:r>
            <a:r>
              <a:rPr lang="zh-CN" altLang="en-US" sz="2400" b="1" dirty="0">
                <a:solidFill>
                  <a:srgbClr val="FF0000"/>
                </a:solidFill>
              </a:rPr>
              <a:t>代价</a:t>
            </a:r>
            <a:r>
              <a:rPr lang="zh-CN" altLang="en-US" sz="2400" b="1" dirty="0"/>
              <a:t>高低等进行</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进程回退法：让一个或多个进程回退到足以避免死锁的地步，进程回退时资源放弃资源而不是被剥夺。要求系统保持进程的历史信息，设置还原点</a:t>
            </a:r>
            <a:endParaRPr lang="en-US" altLang="zh-CN" sz="2400" b="1" dirty="0"/>
          </a:p>
        </p:txBody>
      </p:sp>
    </p:spTree>
    <p:extLst>
      <p:ext uri="{BB962C8B-B14F-4D97-AF65-F5344CB8AC3E}">
        <p14:creationId xmlns:p14="http://schemas.microsoft.com/office/powerpoint/2010/main" val="2665682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E3EE8C-5ABC-4A7A-BBFE-8BA19DC35F5A}"/>
              </a:ext>
            </a:extLst>
          </p:cNvPr>
          <p:cNvSpPr txBox="1"/>
          <p:nvPr/>
        </p:nvSpPr>
        <p:spPr>
          <a:xfrm>
            <a:off x="206472" y="415254"/>
            <a:ext cx="1210588" cy="400110"/>
          </a:xfrm>
          <a:prstGeom prst="rect">
            <a:avLst/>
          </a:prstGeom>
          <a:noFill/>
        </p:spPr>
        <p:txBody>
          <a:bodyPr wrap="non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31F3E901-868D-42EB-A351-3283CB37CF69}"/>
              </a:ext>
            </a:extLst>
          </p:cNvPr>
          <p:cNvCxnSpPr>
            <a:cxnSpLocks/>
            <a:stCxn id="2" idx="3"/>
            <a:endCxn id="4" idx="1"/>
          </p:cNvCxnSpPr>
          <p:nvPr/>
        </p:nvCxnSpPr>
        <p:spPr>
          <a:xfrm>
            <a:off x="1417060" y="615309"/>
            <a:ext cx="268864"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50C3C01-CC0B-4F97-8F6A-B5AAB2D42F75}"/>
              </a:ext>
            </a:extLst>
          </p:cNvPr>
          <p:cNvSpPr txBox="1"/>
          <p:nvPr/>
        </p:nvSpPr>
        <p:spPr>
          <a:xfrm>
            <a:off x="1685924" y="353699"/>
            <a:ext cx="2867025" cy="523220"/>
          </a:xfrm>
          <a:prstGeom prst="rect">
            <a:avLst/>
          </a:prstGeom>
          <a:noFill/>
        </p:spPr>
        <p:txBody>
          <a:bodyPr wrap="square" rtlCol="0">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第二章 进程管理</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5300600D-87E4-4F00-84DC-31D43374970E}"/>
              </a:ext>
            </a:extLst>
          </p:cNvPr>
          <p:cNvCxnSpPr>
            <a:cxnSpLocks/>
            <a:stCxn id="4" idx="3"/>
            <a:endCxn id="12" idx="1"/>
          </p:cNvCxnSpPr>
          <p:nvPr/>
        </p:nvCxnSpPr>
        <p:spPr>
          <a:xfrm>
            <a:off x="4552949" y="615309"/>
            <a:ext cx="259115" cy="1"/>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4DD4C7F-028D-44D3-A883-9EE7FA7CA24E}"/>
              </a:ext>
            </a:extLst>
          </p:cNvPr>
          <p:cNvSpPr txBox="1"/>
          <p:nvPr/>
        </p:nvSpPr>
        <p:spPr>
          <a:xfrm>
            <a:off x="4812064" y="292144"/>
            <a:ext cx="2567867"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死锁</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B85E051-84CE-4FCB-913E-13D48488C4D8}"/>
              </a:ext>
            </a:extLst>
          </p:cNvPr>
          <p:cNvPicPr>
            <a:picLocks noChangeAspect="1"/>
          </p:cNvPicPr>
          <p:nvPr/>
        </p:nvPicPr>
        <p:blipFill>
          <a:blip r:embed="rId3"/>
          <a:stretch>
            <a:fillRect/>
          </a:stretch>
        </p:blipFill>
        <p:spPr>
          <a:xfrm>
            <a:off x="1157819" y="1138529"/>
            <a:ext cx="9876362" cy="5441087"/>
          </a:xfrm>
          <a:prstGeom prst="rect">
            <a:avLst/>
          </a:prstGeom>
        </p:spPr>
      </p:pic>
    </p:spTree>
    <p:extLst>
      <p:ext uri="{BB962C8B-B14F-4D97-AF65-F5344CB8AC3E}">
        <p14:creationId xmlns:p14="http://schemas.microsoft.com/office/powerpoint/2010/main" val="3502271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汽车过桥</a:t>
            </a:r>
            <a:endParaRPr lang="en-US" altLang="zh-CN" sz="3200" b="1" dirty="0">
              <a:solidFill>
                <a:srgbClr val="FF0000"/>
              </a:solidFill>
            </a:endParaRPr>
          </a:p>
        </p:txBody>
      </p:sp>
      <p:grpSp>
        <p:nvGrpSpPr>
          <p:cNvPr id="9" name="组合 8">
            <a:extLst>
              <a:ext uri="{FF2B5EF4-FFF2-40B4-BE49-F238E27FC236}">
                <a16:creationId xmlns:a16="http://schemas.microsoft.com/office/drawing/2014/main" id="{637F5A20-A00E-4015-BA10-4C09888F2DC9}"/>
              </a:ext>
            </a:extLst>
          </p:cNvPr>
          <p:cNvGrpSpPr/>
          <p:nvPr/>
        </p:nvGrpSpPr>
        <p:grpSpPr>
          <a:xfrm>
            <a:off x="1122513" y="1832845"/>
            <a:ext cx="9946974" cy="2040147"/>
            <a:chOff x="977875" y="1000114"/>
            <a:chExt cx="6248400" cy="1371600"/>
          </a:xfrm>
        </p:grpSpPr>
        <p:grpSp>
          <p:nvGrpSpPr>
            <p:cNvPr id="10" name="Group 5">
              <a:extLst>
                <a:ext uri="{FF2B5EF4-FFF2-40B4-BE49-F238E27FC236}">
                  <a16:creationId xmlns:a16="http://schemas.microsoft.com/office/drawing/2014/main" id="{508D3753-CF61-40AA-9F76-20FDDC6289A8}"/>
                </a:ext>
              </a:extLst>
            </p:cNvPr>
            <p:cNvGrpSpPr>
              <a:grpSpLocks/>
            </p:cNvGrpSpPr>
            <p:nvPr/>
          </p:nvGrpSpPr>
          <p:grpSpPr bwMode="auto">
            <a:xfrm>
              <a:off x="977875" y="1000114"/>
              <a:ext cx="6248400" cy="381000"/>
              <a:chOff x="0" y="0"/>
              <a:chExt cx="3936" cy="240"/>
            </a:xfrm>
          </p:grpSpPr>
          <p:sp>
            <p:nvSpPr>
              <p:cNvPr id="19" name="Line 6">
                <a:extLst>
                  <a:ext uri="{FF2B5EF4-FFF2-40B4-BE49-F238E27FC236}">
                    <a16:creationId xmlns:a16="http://schemas.microsoft.com/office/drawing/2014/main" id="{038EDF24-8C55-4206-B806-321896BDDFC3}"/>
                  </a:ext>
                </a:extLst>
              </p:cNvPr>
              <p:cNvSpPr>
                <a:spLocks noChangeShapeType="1"/>
              </p:cNvSpPr>
              <p:nvPr/>
            </p:nvSpPr>
            <p:spPr bwMode="auto">
              <a:xfrm>
                <a:off x="0" y="0"/>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0" name="Line 7">
                <a:extLst>
                  <a:ext uri="{FF2B5EF4-FFF2-40B4-BE49-F238E27FC236}">
                    <a16:creationId xmlns:a16="http://schemas.microsoft.com/office/drawing/2014/main" id="{6B3F1AA7-ECE0-4745-A058-1328D3FB3A93}"/>
                  </a:ext>
                </a:extLst>
              </p:cNvPr>
              <p:cNvSpPr>
                <a:spLocks noChangeShapeType="1"/>
              </p:cNvSpPr>
              <p:nvPr/>
            </p:nvSpPr>
            <p:spPr bwMode="auto">
              <a:xfrm>
                <a:off x="1152" y="0"/>
                <a:ext cx="384" cy="24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1" name="Line 8">
                <a:extLst>
                  <a:ext uri="{FF2B5EF4-FFF2-40B4-BE49-F238E27FC236}">
                    <a16:creationId xmlns:a16="http://schemas.microsoft.com/office/drawing/2014/main" id="{78D61339-7055-4EDD-A990-6CB44C6D44FF}"/>
                  </a:ext>
                </a:extLst>
              </p:cNvPr>
              <p:cNvSpPr>
                <a:spLocks noChangeShapeType="1"/>
              </p:cNvSpPr>
              <p:nvPr/>
            </p:nvSpPr>
            <p:spPr bwMode="auto">
              <a:xfrm>
                <a:off x="1536" y="240"/>
                <a:ext cx="864"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2" name="Line 9">
                <a:extLst>
                  <a:ext uri="{FF2B5EF4-FFF2-40B4-BE49-F238E27FC236}">
                    <a16:creationId xmlns:a16="http://schemas.microsoft.com/office/drawing/2014/main" id="{F0070EFA-B02C-496C-9AF4-FA3CBB178BEA}"/>
                  </a:ext>
                </a:extLst>
              </p:cNvPr>
              <p:cNvSpPr>
                <a:spLocks noChangeShapeType="1"/>
              </p:cNvSpPr>
              <p:nvPr/>
            </p:nvSpPr>
            <p:spPr bwMode="auto">
              <a:xfrm flipV="1">
                <a:off x="2400" y="18"/>
                <a:ext cx="384" cy="22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3" name="Line 10">
                <a:extLst>
                  <a:ext uri="{FF2B5EF4-FFF2-40B4-BE49-F238E27FC236}">
                    <a16:creationId xmlns:a16="http://schemas.microsoft.com/office/drawing/2014/main" id="{34C3F4B3-83A1-474A-8697-D2960AB78F97}"/>
                  </a:ext>
                </a:extLst>
              </p:cNvPr>
              <p:cNvSpPr>
                <a:spLocks noChangeShapeType="1"/>
              </p:cNvSpPr>
              <p:nvPr/>
            </p:nvSpPr>
            <p:spPr bwMode="auto">
              <a:xfrm>
                <a:off x="2784" y="12"/>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grpSp>
          <p:nvGrpSpPr>
            <p:cNvPr id="11" name="Group 11">
              <a:extLst>
                <a:ext uri="{FF2B5EF4-FFF2-40B4-BE49-F238E27FC236}">
                  <a16:creationId xmlns:a16="http://schemas.microsoft.com/office/drawing/2014/main" id="{85C1461C-493A-4465-AA80-CE7ED576A3E9}"/>
                </a:ext>
              </a:extLst>
            </p:cNvPr>
            <p:cNvGrpSpPr>
              <a:grpSpLocks/>
            </p:cNvGrpSpPr>
            <p:nvPr/>
          </p:nvGrpSpPr>
          <p:grpSpPr bwMode="auto">
            <a:xfrm flipV="1">
              <a:off x="977875" y="1990714"/>
              <a:ext cx="6248400" cy="381000"/>
              <a:chOff x="0" y="0"/>
              <a:chExt cx="3936" cy="240"/>
            </a:xfrm>
          </p:grpSpPr>
          <p:sp>
            <p:nvSpPr>
              <p:cNvPr id="14" name="Line 12">
                <a:extLst>
                  <a:ext uri="{FF2B5EF4-FFF2-40B4-BE49-F238E27FC236}">
                    <a16:creationId xmlns:a16="http://schemas.microsoft.com/office/drawing/2014/main" id="{12BCCCE4-DC9C-41B1-BF87-CDC8883C4E0E}"/>
                  </a:ext>
                </a:extLst>
              </p:cNvPr>
              <p:cNvSpPr>
                <a:spLocks noChangeShapeType="1"/>
              </p:cNvSpPr>
              <p:nvPr/>
            </p:nvSpPr>
            <p:spPr bwMode="auto">
              <a:xfrm>
                <a:off x="0" y="0"/>
                <a:ext cx="1152" cy="0"/>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5" name="Line 13">
                <a:extLst>
                  <a:ext uri="{FF2B5EF4-FFF2-40B4-BE49-F238E27FC236}">
                    <a16:creationId xmlns:a16="http://schemas.microsoft.com/office/drawing/2014/main" id="{29E7F8A6-5A0E-4D64-8923-5424D542BE96}"/>
                  </a:ext>
                </a:extLst>
              </p:cNvPr>
              <p:cNvSpPr>
                <a:spLocks noChangeShapeType="1"/>
              </p:cNvSpPr>
              <p:nvPr/>
            </p:nvSpPr>
            <p:spPr bwMode="auto">
              <a:xfrm>
                <a:off x="1152" y="0"/>
                <a:ext cx="384" cy="240"/>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6" name="Line 14">
                <a:extLst>
                  <a:ext uri="{FF2B5EF4-FFF2-40B4-BE49-F238E27FC236}">
                    <a16:creationId xmlns:a16="http://schemas.microsoft.com/office/drawing/2014/main" id="{368FE126-CBC9-4CA9-B842-54F71D1658CD}"/>
                  </a:ext>
                </a:extLst>
              </p:cNvPr>
              <p:cNvSpPr>
                <a:spLocks noChangeShapeType="1"/>
              </p:cNvSpPr>
              <p:nvPr/>
            </p:nvSpPr>
            <p:spPr bwMode="auto">
              <a:xfrm>
                <a:off x="1536" y="240"/>
                <a:ext cx="864" cy="0"/>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7" name="Line 15">
                <a:extLst>
                  <a:ext uri="{FF2B5EF4-FFF2-40B4-BE49-F238E27FC236}">
                    <a16:creationId xmlns:a16="http://schemas.microsoft.com/office/drawing/2014/main" id="{6A0AAE3B-2199-4BE7-A9DE-FDF064A52E3B}"/>
                  </a:ext>
                </a:extLst>
              </p:cNvPr>
              <p:cNvSpPr>
                <a:spLocks noChangeShapeType="1"/>
              </p:cNvSpPr>
              <p:nvPr/>
            </p:nvSpPr>
            <p:spPr bwMode="auto">
              <a:xfrm flipV="1">
                <a:off x="2400" y="18"/>
                <a:ext cx="384" cy="222"/>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8" name="Line 16">
                <a:extLst>
                  <a:ext uri="{FF2B5EF4-FFF2-40B4-BE49-F238E27FC236}">
                    <a16:creationId xmlns:a16="http://schemas.microsoft.com/office/drawing/2014/main" id="{60EA3EC1-B520-4404-B9F6-67892E2ADE53}"/>
                  </a:ext>
                </a:extLst>
              </p:cNvPr>
              <p:cNvSpPr>
                <a:spLocks noChangeShapeType="1"/>
              </p:cNvSpPr>
              <p:nvPr/>
            </p:nvSpPr>
            <p:spPr bwMode="auto">
              <a:xfrm>
                <a:off x="2784" y="12"/>
                <a:ext cx="1152" cy="0"/>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12" name="Line 20">
              <a:extLst>
                <a:ext uri="{FF2B5EF4-FFF2-40B4-BE49-F238E27FC236}">
                  <a16:creationId xmlns:a16="http://schemas.microsoft.com/office/drawing/2014/main" id="{A44C8CA0-AF57-4EAF-B922-3BC14ECFC951}"/>
                </a:ext>
              </a:extLst>
            </p:cNvPr>
            <p:cNvSpPr>
              <a:spLocks noChangeShapeType="1"/>
            </p:cNvSpPr>
            <p:nvPr/>
          </p:nvSpPr>
          <p:spPr bwMode="auto">
            <a:xfrm>
              <a:off x="977875" y="1695862"/>
              <a:ext cx="2019300" cy="0"/>
            </a:xfrm>
            <a:prstGeom prst="line">
              <a:avLst/>
            </a:prstGeom>
            <a:noFill/>
            <a:ln w="2857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3" name="Line 21">
              <a:extLst>
                <a:ext uri="{FF2B5EF4-FFF2-40B4-BE49-F238E27FC236}">
                  <a16:creationId xmlns:a16="http://schemas.microsoft.com/office/drawing/2014/main" id="{D7F8D59B-8BE9-43B2-A92C-C2B80BEFEE26}"/>
                </a:ext>
              </a:extLst>
            </p:cNvPr>
            <p:cNvSpPr>
              <a:spLocks noChangeShapeType="1"/>
            </p:cNvSpPr>
            <p:nvPr/>
          </p:nvSpPr>
          <p:spPr bwMode="auto">
            <a:xfrm>
              <a:off x="5164873" y="1680538"/>
              <a:ext cx="2019300" cy="0"/>
            </a:xfrm>
            <a:prstGeom prst="line">
              <a:avLst/>
            </a:prstGeom>
            <a:noFill/>
            <a:ln w="2857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grpSp>
        <p:nvGrpSpPr>
          <p:cNvPr id="24" name="Group 17">
            <a:extLst>
              <a:ext uri="{FF2B5EF4-FFF2-40B4-BE49-F238E27FC236}">
                <a16:creationId xmlns:a16="http://schemas.microsoft.com/office/drawing/2014/main" id="{F3965B63-4699-4BBB-B5E9-613FF499A931}"/>
              </a:ext>
            </a:extLst>
          </p:cNvPr>
          <p:cNvGrpSpPr>
            <a:grpSpLocks/>
          </p:cNvGrpSpPr>
          <p:nvPr/>
        </p:nvGrpSpPr>
        <p:grpSpPr bwMode="auto">
          <a:xfrm>
            <a:off x="-504438" y="3311212"/>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25" name="Rectangle 18">
              <a:extLst>
                <a:ext uri="{FF2B5EF4-FFF2-40B4-BE49-F238E27FC236}">
                  <a16:creationId xmlns:a16="http://schemas.microsoft.com/office/drawing/2014/main" id="{B7FE8E5C-9C43-4C40-A7B7-54DCBEE5519F}"/>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26" name="Rectangle 19">
              <a:extLst>
                <a:ext uri="{FF2B5EF4-FFF2-40B4-BE49-F238E27FC236}">
                  <a16:creationId xmlns:a16="http://schemas.microsoft.com/office/drawing/2014/main" id="{58AEAC8A-FE9D-4A82-8A71-657591FBF3D0}"/>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sp>
        <p:nvSpPr>
          <p:cNvPr id="27" name="文本框 26">
            <a:extLst>
              <a:ext uri="{FF2B5EF4-FFF2-40B4-BE49-F238E27FC236}">
                <a16:creationId xmlns:a16="http://schemas.microsoft.com/office/drawing/2014/main" id="{D560293A-914C-4830-BEDD-82B46AF8E9D4}"/>
              </a:ext>
            </a:extLst>
          </p:cNvPr>
          <p:cNvSpPr txBox="1"/>
          <p:nvPr/>
        </p:nvSpPr>
        <p:spPr>
          <a:xfrm>
            <a:off x="2060280" y="4013078"/>
            <a:ext cx="8071440" cy="2795830"/>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桥梁只能单向行驶</a:t>
            </a:r>
            <a:endParaRPr lang="en-US" altLang="zh-CN" sz="2400" b="1" dirty="0"/>
          </a:p>
          <a:p>
            <a:pPr marL="342900" indent="-342900" algn="l">
              <a:lnSpc>
                <a:spcPct val="150000"/>
              </a:lnSpc>
              <a:buFont typeface="Wingdings" panose="05000000000000000000" pitchFamily="2" charset="2"/>
              <a:buChar char="Ø"/>
            </a:pPr>
            <a:r>
              <a:rPr lang="zh-CN" altLang="en-US" sz="2400" b="1" dirty="0"/>
              <a:t>类读者</a:t>
            </a:r>
            <a:r>
              <a:rPr lang="en-US" altLang="zh-CN" sz="2400" b="1" dirty="0"/>
              <a:t>-</a:t>
            </a:r>
            <a:r>
              <a:rPr lang="zh-CN" altLang="en-US" sz="2400" b="1" dirty="0"/>
              <a:t>写者问题，同向车辆可以顺序通过</a:t>
            </a:r>
            <a:endParaRPr lang="en-US" altLang="zh-CN" sz="2400" b="1" dirty="0"/>
          </a:p>
          <a:p>
            <a:pPr marL="342900" indent="-342900" algn="l">
              <a:lnSpc>
                <a:spcPct val="150000"/>
              </a:lnSpc>
              <a:buFont typeface="Wingdings" panose="05000000000000000000" pitchFamily="2" charset="2"/>
              <a:buChar char="Ø"/>
            </a:pPr>
            <a:r>
              <a:rPr lang="zh-CN" altLang="en-US" sz="2400" b="1" dirty="0"/>
              <a:t>可能出现死锁问题</a:t>
            </a:r>
            <a:endParaRPr lang="en-US" altLang="zh-CN" sz="2400" b="1" dirty="0"/>
          </a:p>
          <a:p>
            <a:pPr marL="800089" lvl="1" indent="-342900">
              <a:lnSpc>
                <a:spcPct val="150000"/>
              </a:lnSpc>
              <a:buFont typeface="Wingdings" panose="05000000000000000000" pitchFamily="2" charset="2"/>
              <a:buChar char="Ø"/>
            </a:pPr>
            <a:r>
              <a:rPr lang="zh-CN" altLang="en-US" sz="2400" b="1" dirty="0"/>
              <a:t>对象车辆在桥上相遇</a:t>
            </a:r>
            <a:endParaRPr lang="en-US" altLang="zh-CN" sz="2400" b="1" dirty="0"/>
          </a:p>
          <a:p>
            <a:pPr marL="800089" lvl="1" indent="-342900">
              <a:lnSpc>
                <a:spcPct val="150000"/>
              </a:lnSpc>
              <a:buFont typeface="Wingdings" panose="05000000000000000000" pitchFamily="2" charset="2"/>
              <a:buChar char="Ø"/>
            </a:pPr>
            <a:r>
              <a:rPr lang="zh-CN" altLang="en-US" sz="2400" b="1" dirty="0"/>
              <a:t>解决方法：一个方向的车辆倒退（资源剥夺、回退）</a:t>
            </a:r>
          </a:p>
        </p:txBody>
      </p:sp>
      <p:grpSp>
        <p:nvGrpSpPr>
          <p:cNvPr id="28" name="Group 17">
            <a:extLst>
              <a:ext uri="{FF2B5EF4-FFF2-40B4-BE49-F238E27FC236}">
                <a16:creationId xmlns:a16="http://schemas.microsoft.com/office/drawing/2014/main" id="{06C678DB-5256-4F5F-940A-44CC7FD0B6AF}"/>
              </a:ext>
            </a:extLst>
          </p:cNvPr>
          <p:cNvGrpSpPr>
            <a:grpSpLocks/>
          </p:cNvGrpSpPr>
          <p:nvPr/>
        </p:nvGrpSpPr>
        <p:grpSpPr bwMode="auto">
          <a:xfrm>
            <a:off x="12225531" y="2142378"/>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29" name="Rectangle 18">
              <a:extLst>
                <a:ext uri="{FF2B5EF4-FFF2-40B4-BE49-F238E27FC236}">
                  <a16:creationId xmlns:a16="http://schemas.microsoft.com/office/drawing/2014/main" id="{BD4F1943-1732-49DD-A8D0-7C6EF13EA4B5}"/>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30" name="Rectangle 19">
              <a:extLst>
                <a:ext uri="{FF2B5EF4-FFF2-40B4-BE49-F238E27FC236}">
                  <a16:creationId xmlns:a16="http://schemas.microsoft.com/office/drawing/2014/main" id="{0F24C5E0-3D6E-43F0-A337-8B6783CE3A0F}"/>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31" name="Group 17">
            <a:extLst>
              <a:ext uri="{FF2B5EF4-FFF2-40B4-BE49-F238E27FC236}">
                <a16:creationId xmlns:a16="http://schemas.microsoft.com/office/drawing/2014/main" id="{70C0029D-ED99-4E6D-85B5-35E7F6B7018F}"/>
              </a:ext>
            </a:extLst>
          </p:cNvPr>
          <p:cNvGrpSpPr>
            <a:grpSpLocks/>
          </p:cNvGrpSpPr>
          <p:nvPr/>
        </p:nvGrpSpPr>
        <p:grpSpPr bwMode="auto">
          <a:xfrm>
            <a:off x="-504438" y="3756137"/>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32" name="Rectangle 18">
              <a:extLst>
                <a:ext uri="{FF2B5EF4-FFF2-40B4-BE49-F238E27FC236}">
                  <a16:creationId xmlns:a16="http://schemas.microsoft.com/office/drawing/2014/main" id="{6F362CA8-6205-4428-8586-A6F1A7E0F2B6}"/>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33" name="Rectangle 19">
              <a:extLst>
                <a:ext uri="{FF2B5EF4-FFF2-40B4-BE49-F238E27FC236}">
                  <a16:creationId xmlns:a16="http://schemas.microsoft.com/office/drawing/2014/main" id="{2B16ED43-6CE3-4B8E-B1E4-2C16503B1672}"/>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34" name="Group 17">
            <a:extLst>
              <a:ext uri="{FF2B5EF4-FFF2-40B4-BE49-F238E27FC236}">
                <a16:creationId xmlns:a16="http://schemas.microsoft.com/office/drawing/2014/main" id="{78FD81CE-7ABB-4557-BB8C-220FDA0DEEA2}"/>
              </a:ext>
            </a:extLst>
          </p:cNvPr>
          <p:cNvGrpSpPr>
            <a:grpSpLocks/>
          </p:cNvGrpSpPr>
          <p:nvPr/>
        </p:nvGrpSpPr>
        <p:grpSpPr bwMode="auto">
          <a:xfrm>
            <a:off x="-504051" y="3311211"/>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35" name="Rectangle 18">
              <a:extLst>
                <a:ext uri="{FF2B5EF4-FFF2-40B4-BE49-F238E27FC236}">
                  <a16:creationId xmlns:a16="http://schemas.microsoft.com/office/drawing/2014/main" id="{84B3D865-EB5B-4BB6-8EDB-6C559DA8209F}"/>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36" name="Rectangle 19">
              <a:extLst>
                <a:ext uri="{FF2B5EF4-FFF2-40B4-BE49-F238E27FC236}">
                  <a16:creationId xmlns:a16="http://schemas.microsoft.com/office/drawing/2014/main" id="{096025C1-0873-49A8-A8D2-C204C500EE8E}"/>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37" name="Group 17">
            <a:extLst>
              <a:ext uri="{FF2B5EF4-FFF2-40B4-BE49-F238E27FC236}">
                <a16:creationId xmlns:a16="http://schemas.microsoft.com/office/drawing/2014/main" id="{179CA461-1A4D-4863-8782-59D0E7D731B1}"/>
              </a:ext>
            </a:extLst>
          </p:cNvPr>
          <p:cNvGrpSpPr>
            <a:grpSpLocks/>
          </p:cNvGrpSpPr>
          <p:nvPr/>
        </p:nvGrpSpPr>
        <p:grpSpPr bwMode="auto">
          <a:xfrm>
            <a:off x="-504438" y="3323405"/>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38" name="Rectangle 18">
              <a:extLst>
                <a:ext uri="{FF2B5EF4-FFF2-40B4-BE49-F238E27FC236}">
                  <a16:creationId xmlns:a16="http://schemas.microsoft.com/office/drawing/2014/main" id="{0B31A417-4A14-401B-BFE2-A9A7A129B9D1}"/>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39" name="Rectangle 19">
              <a:extLst>
                <a:ext uri="{FF2B5EF4-FFF2-40B4-BE49-F238E27FC236}">
                  <a16:creationId xmlns:a16="http://schemas.microsoft.com/office/drawing/2014/main" id="{1E646EA8-1851-4A8B-AED8-15C5ACC0BF89}"/>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40" name="Group 17">
            <a:extLst>
              <a:ext uri="{FF2B5EF4-FFF2-40B4-BE49-F238E27FC236}">
                <a16:creationId xmlns:a16="http://schemas.microsoft.com/office/drawing/2014/main" id="{3AEB18C6-0FDD-478D-99C2-1F3197D5AEE6}"/>
              </a:ext>
            </a:extLst>
          </p:cNvPr>
          <p:cNvGrpSpPr>
            <a:grpSpLocks/>
          </p:cNvGrpSpPr>
          <p:nvPr/>
        </p:nvGrpSpPr>
        <p:grpSpPr bwMode="auto">
          <a:xfrm>
            <a:off x="12235056" y="2142378"/>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41" name="Rectangle 18">
              <a:extLst>
                <a:ext uri="{FF2B5EF4-FFF2-40B4-BE49-F238E27FC236}">
                  <a16:creationId xmlns:a16="http://schemas.microsoft.com/office/drawing/2014/main" id="{488B1809-5486-4913-B9FA-25106849FF39}"/>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42" name="Rectangle 19">
              <a:extLst>
                <a:ext uri="{FF2B5EF4-FFF2-40B4-BE49-F238E27FC236}">
                  <a16:creationId xmlns:a16="http://schemas.microsoft.com/office/drawing/2014/main" id="{23F4B8D0-7095-4C08-AE54-B07EA81B6D71}"/>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43" name="Group 17">
            <a:extLst>
              <a:ext uri="{FF2B5EF4-FFF2-40B4-BE49-F238E27FC236}">
                <a16:creationId xmlns:a16="http://schemas.microsoft.com/office/drawing/2014/main" id="{184F75F0-7B6A-49E2-A996-306BE2687DF9}"/>
              </a:ext>
            </a:extLst>
          </p:cNvPr>
          <p:cNvGrpSpPr>
            <a:grpSpLocks/>
          </p:cNvGrpSpPr>
          <p:nvPr/>
        </p:nvGrpSpPr>
        <p:grpSpPr bwMode="auto">
          <a:xfrm>
            <a:off x="12235056" y="2137450"/>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44" name="Rectangle 18">
              <a:extLst>
                <a:ext uri="{FF2B5EF4-FFF2-40B4-BE49-F238E27FC236}">
                  <a16:creationId xmlns:a16="http://schemas.microsoft.com/office/drawing/2014/main" id="{306A437C-BEAC-40D9-AE7B-D7365DBF1192}"/>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45" name="Rectangle 19">
              <a:extLst>
                <a:ext uri="{FF2B5EF4-FFF2-40B4-BE49-F238E27FC236}">
                  <a16:creationId xmlns:a16="http://schemas.microsoft.com/office/drawing/2014/main" id="{1E8F655F-E04B-45CE-802C-47E871200280}"/>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46" name="Group 17">
            <a:extLst>
              <a:ext uri="{FF2B5EF4-FFF2-40B4-BE49-F238E27FC236}">
                <a16:creationId xmlns:a16="http://schemas.microsoft.com/office/drawing/2014/main" id="{CCEDE050-3DE5-4D0F-A605-A87243243811}"/>
              </a:ext>
            </a:extLst>
          </p:cNvPr>
          <p:cNvGrpSpPr>
            <a:grpSpLocks/>
          </p:cNvGrpSpPr>
          <p:nvPr/>
        </p:nvGrpSpPr>
        <p:grpSpPr bwMode="auto">
          <a:xfrm>
            <a:off x="12244581" y="1571583"/>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47" name="Rectangle 18">
              <a:extLst>
                <a:ext uri="{FF2B5EF4-FFF2-40B4-BE49-F238E27FC236}">
                  <a16:creationId xmlns:a16="http://schemas.microsoft.com/office/drawing/2014/main" id="{994FB826-4E45-4A25-803B-79C6603E76DC}"/>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48" name="Rectangle 19">
              <a:extLst>
                <a:ext uri="{FF2B5EF4-FFF2-40B4-BE49-F238E27FC236}">
                  <a16:creationId xmlns:a16="http://schemas.microsoft.com/office/drawing/2014/main" id="{1DB2B038-3964-4E34-8D0A-CD9B96BC021E}"/>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spTree>
    <p:extLst>
      <p:ext uri="{BB962C8B-B14F-4D97-AF65-F5344CB8AC3E}">
        <p14:creationId xmlns:p14="http://schemas.microsoft.com/office/powerpoint/2010/main" val="16300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fade">
                                      <p:cBhvr>
                                        <p:cTn id="12" dur="500"/>
                                        <p:tgtEl>
                                          <p:spTgt spid="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3724 0.00023 L 0.34558 0.00208 L 0.42683 -0.0794 L 0.63516 -0.07755 L 0.71433 -0.00162 L 1.07474 0.00208 " pathEditMode="relative" ptsTypes="AAAAAA">
                                      <p:cBhvr>
                                        <p:cTn id="16" dur="3000" fill="hold"/>
                                        <p:tgtEl>
                                          <p:spTgt spid="24"/>
                                        </p:tgtEl>
                                        <p:attrNameLst>
                                          <p:attrName>ppt_x</p:attrName>
                                          <p:attrName>ppt_y</p:attrName>
                                        </p:attrNameLst>
                                      </p:cBhvr>
                                    </p:animMotion>
                                  </p:childTnLst>
                                </p:cTn>
                              </p:par>
                              <p:par>
                                <p:cTn id="17" presetID="0" presetClass="path" presetSubtype="0" accel="50000" decel="50000" fill="hold" nodeType="withEffect">
                                  <p:stCondLst>
                                    <p:cond delay="2000"/>
                                  </p:stCondLst>
                                  <p:childTnLst>
                                    <p:animMotion origin="layout" path="M -0.04036 -0.00162 L -0.33932 0.00023 L -0.41015 0.07431 L -0.64349 0.0706 L -0.69856 -0.00718 L -1.06002 -0.00718 " pathEditMode="relative" ptsTypes="AAAAAA">
                                      <p:cBhvr>
                                        <p:cTn id="18" dur="3000" fill="hold"/>
                                        <p:tgtEl>
                                          <p:spTgt spid="28"/>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xEl>
                                              <p:pRg st="1" end="1"/>
                                            </p:txEl>
                                          </p:spTgt>
                                        </p:tgtEl>
                                        <p:attrNameLst>
                                          <p:attrName>style.visibility</p:attrName>
                                        </p:attrNameLst>
                                      </p:cBhvr>
                                      <p:to>
                                        <p:strVal val="visible"/>
                                      </p:to>
                                    </p:set>
                                    <p:animEffect transition="in" filter="fade">
                                      <p:cBhvr>
                                        <p:cTn id="23" dur="500"/>
                                        <p:tgtEl>
                                          <p:spTgt spid="2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3724 0.00023 L 0.34558 0.00208 L 0.4267 -0.0794 L 0.63516 -0.07755 L 0.7142 -0.00162 L 1.07461 0.00208 " pathEditMode="relative" rAng="0" ptsTypes="AAAAAA">
                                      <p:cBhvr>
                                        <p:cTn id="27" dur="3000" fill="hold"/>
                                        <p:tgtEl>
                                          <p:spTgt spid="34"/>
                                        </p:tgtEl>
                                        <p:attrNameLst>
                                          <p:attrName>ppt_x</p:attrName>
                                          <p:attrName>ppt_y</p:attrName>
                                        </p:attrNameLst>
                                      </p:cBhvr>
                                      <p:rCtr x="51875" y="-3889"/>
                                    </p:animMotion>
                                  </p:childTnLst>
                                </p:cTn>
                              </p:par>
                              <p:par>
                                <p:cTn id="28" presetID="0" presetClass="path" presetSubtype="0" accel="50000" decel="50000" fill="hold" nodeType="withEffect">
                                  <p:stCondLst>
                                    <p:cond delay="300"/>
                                  </p:stCondLst>
                                  <p:childTnLst>
                                    <p:animMotion origin="layout" path="M 0.03724 0.00023 L 0.34558 0.00208 L 0.4267 -0.0794 L 0.63516 -0.07755 L 0.7142 -0.00162 L 1.07461 0.00208 " pathEditMode="relative" rAng="0" ptsTypes="AAAAAA">
                                      <p:cBhvr>
                                        <p:cTn id="29" dur="3000" fill="hold"/>
                                        <p:tgtEl>
                                          <p:spTgt spid="37"/>
                                        </p:tgtEl>
                                        <p:attrNameLst>
                                          <p:attrName>ppt_x</p:attrName>
                                          <p:attrName>ppt_y</p:attrName>
                                        </p:attrNameLst>
                                      </p:cBhvr>
                                      <p:rCtr x="51862" y="-3889"/>
                                    </p:animMotion>
                                  </p:childTnLst>
                                </p:cTn>
                              </p:par>
                              <p:par>
                                <p:cTn id="30" presetID="0" presetClass="path" presetSubtype="0" accel="50000" decel="50000" fill="hold" nodeType="withEffect">
                                  <p:stCondLst>
                                    <p:cond delay="1000"/>
                                  </p:stCondLst>
                                  <p:childTnLst>
                                    <p:animMotion origin="layout" path="M -0.0405 -0.00162 L -0.33946 0.00023 L -0.41016 0.07431 L -0.64362 0.0706 L -0.6987 -0.00718 L -1.06003 -0.00718 " pathEditMode="relative" rAng="0" ptsTypes="AAAAAA">
                                      <p:cBhvr>
                                        <p:cTn id="31" dur="3000" fill="hold"/>
                                        <p:tgtEl>
                                          <p:spTgt spid="40"/>
                                        </p:tgtEl>
                                        <p:attrNameLst>
                                          <p:attrName>ppt_x</p:attrName>
                                          <p:attrName>ppt_y</p:attrName>
                                        </p:attrNameLst>
                                      </p:cBhvr>
                                      <p:rCtr x="-50977" y="3519"/>
                                    </p:animMotion>
                                  </p:childTnLst>
                                </p:cTn>
                              </p:par>
                              <p:par>
                                <p:cTn id="32" presetID="0" presetClass="path" presetSubtype="0" accel="50000" decel="50000" fill="hold" nodeType="withEffect">
                                  <p:stCondLst>
                                    <p:cond delay="1300"/>
                                  </p:stCondLst>
                                  <p:childTnLst>
                                    <p:animMotion origin="layout" path="M -0.0405 -0.00162 L -0.33946 0.00024 L -0.41016 0.07431 L -0.64362 0.07061 L -0.6987 -0.00717 L -1.06003 -0.00717 " pathEditMode="relative" rAng="0" ptsTypes="AAAAAA">
                                      <p:cBhvr>
                                        <p:cTn id="33" dur="3000" fill="hold"/>
                                        <p:tgtEl>
                                          <p:spTgt spid="43"/>
                                        </p:tgtEl>
                                        <p:attrNameLst>
                                          <p:attrName>ppt_x</p:attrName>
                                          <p:attrName>ppt_y</p:attrName>
                                        </p:attrNameLst>
                                      </p:cBhvr>
                                      <p:rCtr x="-50977" y="35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xEl>
                                              <p:pRg st="2" end="2"/>
                                            </p:txEl>
                                          </p:spTgt>
                                        </p:tgtEl>
                                        <p:attrNameLst>
                                          <p:attrName>style.visibility</p:attrName>
                                        </p:attrNameLst>
                                      </p:cBhvr>
                                      <p:to>
                                        <p:strVal val="visible"/>
                                      </p:to>
                                    </p:set>
                                    <p:animEffect transition="in" filter="fade">
                                      <p:cBhvr>
                                        <p:cTn id="38" dur="500"/>
                                        <p:tgtEl>
                                          <p:spTgt spid="27">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xEl>
                                              <p:pRg st="3" end="3"/>
                                            </p:txEl>
                                          </p:spTgt>
                                        </p:tgtEl>
                                        <p:attrNameLst>
                                          <p:attrName>style.visibility</p:attrName>
                                        </p:attrNameLst>
                                      </p:cBhvr>
                                      <p:to>
                                        <p:strVal val="visible"/>
                                      </p:to>
                                    </p:set>
                                    <p:animEffect transition="in" filter="fade">
                                      <p:cBhvr>
                                        <p:cTn id="41" dur="500"/>
                                        <p:tgtEl>
                                          <p:spTgt spid="27">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nodeType="clickEffect">
                                  <p:stCondLst>
                                    <p:cond delay="0"/>
                                  </p:stCondLst>
                                  <p:childTnLst>
                                    <p:animMotion origin="layout" path="M 0.03724 -0.06274 L 0.34766 -0.06088 L 0.42579 -0.14422 L 0.46745 -0.14237 " pathEditMode="relative" ptsTypes="AAAA">
                                      <p:cBhvr>
                                        <p:cTn id="45" dur="2000" fill="hold"/>
                                        <p:tgtEl>
                                          <p:spTgt spid="31"/>
                                        </p:tgtEl>
                                        <p:attrNameLst>
                                          <p:attrName>ppt_x</p:attrName>
                                          <p:attrName>ppt_y</p:attrName>
                                        </p:attrNameLst>
                                      </p:cBhvr>
                                    </p:animMotion>
                                  </p:childTnLst>
                                </p:cTn>
                              </p:par>
                              <p:par>
                                <p:cTn id="46" presetID="0" presetClass="path" presetSubtype="0" accel="50000" decel="50000" fill="hold" nodeType="withEffect">
                                  <p:stCondLst>
                                    <p:cond delay="0"/>
                                  </p:stCondLst>
                                  <p:childTnLst>
                                    <p:animMotion origin="layout" path="M -0.0418 0.07986 L -0.33972 0.08171 L -0.40951 0.15949 L -0.47097 0.15578 " pathEditMode="relative" ptsTypes="AAAA">
                                      <p:cBhvr>
                                        <p:cTn id="47" dur="2000" fill="hold"/>
                                        <p:tgtEl>
                                          <p:spTgt spid="46"/>
                                        </p:tgtEl>
                                        <p:attrNameLst>
                                          <p:attrName>ppt_x</p:attrName>
                                          <p:attrName>ppt_y</p:attrName>
                                        </p:attrNameLst>
                                      </p:cBhvr>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xEl>
                                              <p:pRg st="4" end="4"/>
                                            </p:txEl>
                                          </p:spTgt>
                                        </p:tgtEl>
                                        <p:attrNameLst>
                                          <p:attrName>style.visibility</p:attrName>
                                        </p:attrNameLst>
                                      </p:cBhvr>
                                      <p:to>
                                        <p:strVal val="visible"/>
                                      </p:to>
                                    </p:set>
                                    <p:animEffect transition="in" filter="fade">
                                      <p:cBhvr>
                                        <p:cTn id="52" dur="500"/>
                                        <p:tgtEl>
                                          <p:spTgt spid="27">
                                            <p:txEl>
                                              <p:pRg st="4" end="4"/>
                                            </p:txEl>
                                          </p:spTgt>
                                        </p:tgtEl>
                                      </p:cBhvr>
                                    </p:animEffect>
                                  </p:childTnLst>
                                </p:cTn>
                              </p:par>
                              <p:par>
                                <p:cTn id="53" presetID="0" presetClass="path" presetSubtype="0" accel="50000" decel="50000" fill="hold" nodeType="withEffect">
                                  <p:stCondLst>
                                    <p:cond delay="0"/>
                                  </p:stCondLst>
                                  <p:childTnLst>
                                    <p:animMotion origin="layout" path="M 0.46849 -0.14237 L 0.42683 -0.14237 L 0.34662 -0.06088 L 0.30912 -0.06088 " pathEditMode="relative" ptsTypes="AAAA">
                                      <p:cBhvr>
                                        <p:cTn id="54" dur="2000" fill="hold"/>
                                        <p:tgtEl>
                                          <p:spTgt spid="31"/>
                                        </p:tgtEl>
                                        <p:attrNameLst>
                                          <p:attrName>ppt_x</p:attrName>
                                          <p:attrName>ppt_y</p:attrName>
                                        </p:attrNameLst>
                                      </p:cBhvr>
                                    </p:animMotion>
                                  </p:childTnLst>
                                </p:cTn>
                              </p:par>
                            </p:childTnLst>
                          </p:cTn>
                        </p:par>
                        <p:par>
                          <p:cTn id="55" fill="hold">
                            <p:stCondLst>
                              <p:cond delay="2000"/>
                            </p:stCondLst>
                            <p:childTnLst>
                              <p:par>
                                <p:cTn id="56" presetID="0" presetClass="path" presetSubtype="0" accel="50000" decel="50000" fill="hold" nodeType="afterEffect">
                                  <p:stCondLst>
                                    <p:cond delay="0"/>
                                  </p:stCondLst>
                                  <p:childTnLst>
                                    <p:animMotion origin="layout" path="M -0.47097 0.15578 L -0.63972 0.15578 L -0.69805 0.07801 L -1.06055 0.0743 " pathEditMode="relative" ptsTypes="AAAA">
                                      <p:cBhvr>
                                        <p:cTn id="57" dur="2000" fill="hold"/>
                                        <p:tgtEl>
                                          <p:spTgt spid="46"/>
                                        </p:tgtEl>
                                        <p:attrNameLst>
                                          <p:attrName>ppt_x</p:attrName>
                                          <p:attrName>ppt_y</p:attrName>
                                        </p:attrNameLst>
                                      </p:cBhvr>
                                    </p:animMotion>
                                  </p:childTnLst>
                                </p:cTn>
                              </p:par>
                              <p:par>
                                <p:cTn id="58" presetID="0" presetClass="path" presetSubtype="0" accel="50000" decel="50000" fill="hold" nodeType="withEffect">
                                  <p:stCondLst>
                                    <p:cond delay="300"/>
                                  </p:stCondLst>
                                  <p:childTnLst>
                                    <p:animMotion origin="layout" path="M 0.30912 -0.05903 L 0.34454 -0.05903 L 0.42891 -0.14237 L 0.6362 -0.14051 L 0.71329 -0.06274 L 1.07474 -0.05718 " pathEditMode="relative" ptsTypes="AAAAAA">
                                      <p:cBhvr>
                                        <p:cTn id="59" dur="2000" fill="hold"/>
                                        <p:tgtEl>
                                          <p:spTgt spid="3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E3EE8C-5ABC-4A7A-BBFE-8BA19DC35F5A}"/>
              </a:ext>
            </a:extLst>
          </p:cNvPr>
          <p:cNvSpPr txBox="1"/>
          <p:nvPr/>
        </p:nvSpPr>
        <p:spPr>
          <a:xfrm>
            <a:off x="206472" y="415254"/>
            <a:ext cx="1210588" cy="400110"/>
          </a:xfrm>
          <a:prstGeom prst="rect">
            <a:avLst/>
          </a:prstGeom>
          <a:noFill/>
        </p:spPr>
        <p:txBody>
          <a:bodyPr wrap="non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31F3E901-868D-42EB-A351-3283CB37CF69}"/>
              </a:ext>
            </a:extLst>
          </p:cNvPr>
          <p:cNvCxnSpPr>
            <a:cxnSpLocks/>
            <a:stCxn id="2" idx="3"/>
            <a:endCxn id="4" idx="1"/>
          </p:cNvCxnSpPr>
          <p:nvPr/>
        </p:nvCxnSpPr>
        <p:spPr>
          <a:xfrm>
            <a:off x="1417060" y="615309"/>
            <a:ext cx="475898"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50C3C01-CC0B-4F97-8F6A-B5AAB2D42F75}"/>
              </a:ext>
            </a:extLst>
          </p:cNvPr>
          <p:cNvSpPr txBox="1"/>
          <p:nvPr/>
        </p:nvSpPr>
        <p:spPr>
          <a:xfrm>
            <a:off x="1892958" y="353699"/>
            <a:ext cx="2867025" cy="523220"/>
          </a:xfrm>
          <a:prstGeom prst="rect">
            <a:avLst/>
          </a:prstGeom>
          <a:noFill/>
        </p:spPr>
        <p:txBody>
          <a:bodyPr wrap="square" rtlCol="0">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第二章</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11C3D8C-8F2B-472B-9D0F-0C6C9A9387DC}"/>
              </a:ext>
            </a:extLst>
          </p:cNvPr>
          <p:cNvPicPr>
            <a:picLocks noChangeAspect="1"/>
          </p:cNvPicPr>
          <p:nvPr/>
        </p:nvPicPr>
        <p:blipFill>
          <a:blip r:embed="rId3"/>
          <a:stretch>
            <a:fillRect/>
          </a:stretch>
        </p:blipFill>
        <p:spPr>
          <a:xfrm>
            <a:off x="4347713" y="0"/>
            <a:ext cx="7844287" cy="6881305"/>
          </a:xfrm>
          <a:prstGeom prst="rect">
            <a:avLst/>
          </a:prstGeom>
        </p:spPr>
      </p:pic>
    </p:spTree>
    <p:extLst>
      <p:ext uri="{BB962C8B-B14F-4D97-AF65-F5344CB8AC3E}">
        <p14:creationId xmlns:p14="http://schemas.microsoft.com/office/powerpoint/2010/main" val="16049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E3EE8C-5ABC-4A7A-BBFE-8BA19DC35F5A}"/>
              </a:ext>
            </a:extLst>
          </p:cNvPr>
          <p:cNvSpPr txBox="1"/>
          <p:nvPr/>
        </p:nvSpPr>
        <p:spPr>
          <a:xfrm>
            <a:off x="206472" y="415254"/>
            <a:ext cx="1210588" cy="400110"/>
          </a:xfrm>
          <a:prstGeom prst="rect">
            <a:avLst/>
          </a:prstGeom>
          <a:noFill/>
        </p:spPr>
        <p:txBody>
          <a:bodyPr wrap="non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31F3E901-868D-42EB-A351-3283CB37CF69}"/>
              </a:ext>
            </a:extLst>
          </p:cNvPr>
          <p:cNvCxnSpPr>
            <a:cxnSpLocks/>
            <a:stCxn id="2" idx="3"/>
            <a:endCxn id="4" idx="1"/>
          </p:cNvCxnSpPr>
          <p:nvPr/>
        </p:nvCxnSpPr>
        <p:spPr>
          <a:xfrm>
            <a:off x="1417060" y="615309"/>
            <a:ext cx="268864"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50C3C01-CC0B-4F97-8F6A-B5AAB2D42F75}"/>
              </a:ext>
            </a:extLst>
          </p:cNvPr>
          <p:cNvSpPr txBox="1"/>
          <p:nvPr/>
        </p:nvSpPr>
        <p:spPr>
          <a:xfrm>
            <a:off x="1685924" y="353699"/>
            <a:ext cx="2867025" cy="523220"/>
          </a:xfrm>
          <a:prstGeom prst="rect">
            <a:avLst/>
          </a:prstGeom>
          <a:noFill/>
        </p:spPr>
        <p:txBody>
          <a:bodyPr wrap="square" rtlCol="0">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第二章 进程管理</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78947726-98E7-4334-9A1E-230A068411F5}"/>
              </a:ext>
            </a:extLst>
          </p:cNvPr>
          <p:cNvSpPr txBox="1"/>
          <p:nvPr/>
        </p:nvSpPr>
        <p:spPr>
          <a:xfrm>
            <a:off x="206471" y="1158640"/>
            <a:ext cx="11818751" cy="501182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 ★ ★ ）进程的概念、进程与程序的异同、进程的组织结构</a:t>
            </a:r>
            <a:endParaRPr lang="en-US" altLang="zh-CN" sz="2400" b="1" dirty="0"/>
          </a:p>
          <a:p>
            <a:pPr marL="342900" indent="-342900">
              <a:lnSpc>
                <a:spcPct val="150000"/>
              </a:lnSpc>
              <a:buFont typeface="Wingdings" panose="05000000000000000000" pitchFamily="2" charset="2"/>
              <a:buChar char="Ø"/>
            </a:pPr>
            <a:r>
              <a:rPr lang="zh-CN" altLang="en-US" sz="2400" b="1" dirty="0"/>
              <a:t>（★ ★ ★ ）线程的概念及其与进程的异同</a:t>
            </a:r>
            <a:endParaRPr lang="en-US" altLang="zh-CN" sz="2400" b="1" dirty="0"/>
          </a:p>
          <a:p>
            <a:pPr marL="342900" indent="-342900">
              <a:lnSpc>
                <a:spcPct val="150000"/>
              </a:lnSpc>
              <a:buFont typeface="Wingdings" panose="05000000000000000000" pitchFamily="2" charset="2"/>
              <a:buChar char="Ø"/>
            </a:pPr>
            <a:r>
              <a:rPr lang="zh-CN" altLang="en-US" sz="2400" b="1" dirty="0"/>
              <a:t>（★ ★ ★ ）进程的</a:t>
            </a:r>
            <a:r>
              <a:rPr lang="en-US" altLang="zh-CN" sz="2400" b="1" dirty="0"/>
              <a:t>3</a:t>
            </a:r>
            <a:r>
              <a:rPr lang="zh-CN" altLang="en-US" sz="2400" b="1" dirty="0"/>
              <a:t>个状态及其转换；引起转换的典型事件</a:t>
            </a:r>
            <a:endParaRPr lang="en-US" altLang="zh-CN" sz="2400" b="1" dirty="0"/>
          </a:p>
          <a:p>
            <a:pPr marL="342900" indent="-342900">
              <a:lnSpc>
                <a:spcPct val="150000"/>
              </a:lnSpc>
              <a:buFont typeface="Wingdings" panose="05000000000000000000" pitchFamily="2" charset="2"/>
              <a:buChar char="Ø"/>
            </a:pPr>
            <a:r>
              <a:rPr lang="zh-CN" altLang="en-US" sz="2400" b="1" dirty="0"/>
              <a:t>（★ ★ ★ ）处理器三级调度之间的比较，典型的调度算法以及进程在不同调度算法下的执行顺序的确定、周转时间、等待时间等的计算</a:t>
            </a:r>
            <a:endParaRPr lang="en-US" altLang="zh-CN" sz="2400" b="1" dirty="0"/>
          </a:p>
          <a:p>
            <a:pPr marL="342900" indent="-342900">
              <a:lnSpc>
                <a:spcPct val="150000"/>
              </a:lnSpc>
              <a:buFont typeface="Wingdings" panose="05000000000000000000" pitchFamily="2" charset="2"/>
              <a:buChar char="Ø"/>
            </a:pPr>
            <a:r>
              <a:rPr lang="zh-CN" altLang="en-US" sz="2400" b="1" dirty="0"/>
              <a:t>（★ ★ ★ ）临界区与临界资源，抢占式与非常抢占式调度、进程同步与互斥的区别</a:t>
            </a:r>
            <a:endParaRPr lang="en-US" altLang="zh-CN" sz="2400" b="1" dirty="0"/>
          </a:p>
          <a:p>
            <a:pPr marL="342900" indent="-342900">
              <a:lnSpc>
                <a:spcPct val="150000"/>
              </a:lnSpc>
              <a:buFont typeface="Wingdings" panose="05000000000000000000" pitchFamily="2" charset="2"/>
              <a:buChar char="Ø"/>
            </a:pPr>
            <a:r>
              <a:rPr lang="zh-CN" altLang="en-US" sz="2400" b="1" dirty="0"/>
              <a:t>（★ ★ ★ ★ ★ ）实现进程互斥的软件方法、通过信号量保证进程间的同步与互斥</a:t>
            </a:r>
            <a:endParaRPr lang="en-US" altLang="zh-CN" sz="2400" b="1" dirty="0"/>
          </a:p>
          <a:p>
            <a:pPr marL="342900" indent="-342900">
              <a:lnSpc>
                <a:spcPct val="150000"/>
              </a:lnSpc>
              <a:buFont typeface="Wingdings" panose="05000000000000000000" pitchFamily="2" charset="2"/>
              <a:buChar char="Ø"/>
            </a:pPr>
            <a:r>
              <a:rPr lang="zh-CN" altLang="en-US" sz="2400" b="1" dirty="0"/>
              <a:t>（★ ★ ★ ★ ★ ）常见的进程同步问题</a:t>
            </a:r>
            <a:endParaRPr lang="en-US" altLang="zh-CN" sz="2400" b="1" dirty="0"/>
          </a:p>
          <a:p>
            <a:pPr marL="342900" indent="-342900">
              <a:lnSpc>
                <a:spcPct val="150000"/>
              </a:lnSpc>
              <a:buFont typeface="Wingdings" panose="05000000000000000000" pitchFamily="2" charset="2"/>
              <a:buChar char="Ø"/>
            </a:pPr>
            <a:r>
              <a:rPr lang="zh-CN" altLang="en-US" sz="2400" b="1" dirty="0"/>
              <a:t>（★ ★ ★ ★ ）死锁的概念，发生死锁的</a:t>
            </a:r>
            <a:r>
              <a:rPr lang="en-US" altLang="zh-CN" sz="2400" b="1" dirty="0"/>
              <a:t>4</a:t>
            </a:r>
            <a:r>
              <a:rPr lang="zh-CN" altLang="en-US" sz="2400" b="1" dirty="0"/>
              <a:t>个必要条件，处理死锁的方法，银行家算法</a:t>
            </a:r>
          </a:p>
        </p:txBody>
      </p:sp>
    </p:spTree>
    <p:extLst>
      <p:ext uri="{BB962C8B-B14F-4D97-AF65-F5344CB8AC3E}">
        <p14:creationId xmlns:p14="http://schemas.microsoft.com/office/powerpoint/2010/main" val="320520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3B5A26-A8E5-479D-BB0C-9A9AEFEB63B9}"/>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17181023-FAA8-4B77-B8BB-7CC24F3A3391}"/>
              </a:ext>
            </a:extLst>
          </p:cNvPr>
          <p:cNvSpPr>
            <a:spLocks noGrp="1"/>
          </p:cNvSpPr>
          <p:nvPr>
            <p:ph type="body" sz="quarter" idx="11"/>
          </p:nvPr>
        </p:nvSpPr>
        <p:spPr/>
        <p:txBody>
          <a:bodyPr/>
          <a:lstStyle/>
          <a:p>
            <a:endParaRPr lang="zh-CN" altLang="en-US"/>
          </a:p>
        </p:txBody>
      </p:sp>
      <p:sp>
        <p:nvSpPr>
          <p:cNvPr id="4" name="文本占位符 3">
            <a:extLst>
              <a:ext uri="{FF2B5EF4-FFF2-40B4-BE49-F238E27FC236}">
                <a16:creationId xmlns:a16="http://schemas.microsoft.com/office/drawing/2014/main" id="{4AB663BC-8702-42E6-943E-A3690E679165}"/>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30E8C024-27FD-45FA-8A74-E6C13183C958}"/>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B878477C-0134-46FB-8AF7-5941551C281F}"/>
              </a:ext>
            </a:extLst>
          </p:cNvPr>
          <p:cNvSpPr>
            <a:spLocks noGrp="1"/>
          </p:cNvSpPr>
          <p:nvPr>
            <p:ph type="body" sz="quarter" idx="14"/>
          </p:nvPr>
        </p:nvSpPr>
        <p:spPr/>
        <p:txBody>
          <a:bodyPr/>
          <a:lstStyle/>
          <a:p>
            <a:endParaRPr lang="zh-CN" altLang="en-US"/>
          </a:p>
        </p:txBody>
      </p:sp>
      <p:sp>
        <p:nvSpPr>
          <p:cNvPr id="7" name="文本框 6">
            <a:extLst>
              <a:ext uri="{FF2B5EF4-FFF2-40B4-BE49-F238E27FC236}">
                <a16:creationId xmlns:a16="http://schemas.microsoft.com/office/drawing/2014/main" id="{29528807-2C2C-4541-AAA7-37FD634A2B74}"/>
              </a:ext>
            </a:extLst>
          </p:cNvPr>
          <p:cNvSpPr txBox="1"/>
          <p:nvPr/>
        </p:nvSpPr>
        <p:spPr>
          <a:xfrm>
            <a:off x="1529862" y="720972"/>
            <a:ext cx="1005403" cy="742383"/>
          </a:xfrm>
          <a:prstGeom prst="rect">
            <a:avLst/>
          </a:prstGeom>
          <a:noFill/>
        </p:spPr>
        <p:txBody>
          <a:bodyPr wrap="none" rtlCol="0">
            <a:spAutoFit/>
          </a:bodyPr>
          <a:lstStyle/>
          <a:p>
            <a:pPr algn="l">
              <a:lnSpc>
                <a:spcPct val="150000"/>
              </a:lnSpc>
            </a:pPr>
            <a:r>
              <a:rPr lang="zh-CN" altLang="en-US" sz="3200" b="1" dirty="0">
                <a:solidFill>
                  <a:srgbClr val="FF0000"/>
                </a:solidFill>
              </a:rPr>
              <a:t>作业</a:t>
            </a:r>
          </a:p>
        </p:txBody>
      </p:sp>
      <p:sp>
        <p:nvSpPr>
          <p:cNvPr id="8" name="文本框 7">
            <a:extLst>
              <a:ext uri="{FF2B5EF4-FFF2-40B4-BE49-F238E27FC236}">
                <a16:creationId xmlns:a16="http://schemas.microsoft.com/office/drawing/2014/main" id="{66F0744D-B8BE-40CE-B9BD-DB39181F7EC5}"/>
              </a:ext>
            </a:extLst>
          </p:cNvPr>
          <p:cNvSpPr txBox="1"/>
          <p:nvPr/>
        </p:nvSpPr>
        <p:spPr>
          <a:xfrm>
            <a:off x="768877" y="1529318"/>
            <a:ext cx="9049826" cy="579839"/>
          </a:xfrm>
          <a:prstGeom prst="rect">
            <a:avLst/>
          </a:prstGeom>
          <a:noFill/>
        </p:spPr>
        <p:txBody>
          <a:bodyPr wrap="square" rtlCol="0">
            <a:spAutoFit/>
          </a:bodyPr>
          <a:lstStyle/>
          <a:p>
            <a:pPr algn="l">
              <a:lnSpc>
                <a:spcPct val="150000"/>
              </a:lnSpc>
            </a:pPr>
            <a:r>
              <a:rPr lang="zh-CN" altLang="en-US" sz="2400" b="1" dirty="0"/>
              <a:t>考虑某系统在下表时刻的状态，使用银行家算法回答下列问题</a:t>
            </a:r>
          </a:p>
        </p:txBody>
      </p:sp>
      <p:pic>
        <p:nvPicPr>
          <p:cNvPr id="9" name="图片 8">
            <a:extLst>
              <a:ext uri="{FF2B5EF4-FFF2-40B4-BE49-F238E27FC236}">
                <a16:creationId xmlns:a16="http://schemas.microsoft.com/office/drawing/2014/main" id="{3554834E-726D-443F-B054-4EAB9E3E2535}"/>
              </a:ext>
            </a:extLst>
          </p:cNvPr>
          <p:cNvPicPr>
            <a:picLocks noChangeAspect="1"/>
          </p:cNvPicPr>
          <p:nvPr/>
        </p:nvPicPr>
        <p:blipFill>
          <a:blip r:embed="rId2"/>
          <a:stretch>
            <a:fillRect/>
          </a:stretch>
        </p:blipFill>
        <p:spPr>
          <a:xfrm>
            <a:off x="300001" y="2104218"/>
            <a:ext cx="11591998" cy="2476659"/>
          </a:xfrm>
          <a:prstGeom prst="rect">
            <a:avLst/>
          </a:prstGeom>
        </p:spPr>
      </p:pic>
      <p:sp>
        <p:nvSpPr>
          <p:cNvPr id="10" name="文本框 9">
            <a:extLst>
              <a:ext uri="{FF2B5EF4-FFF2-40B4-BE49-F238E27FC236}">
                <a16:creationId xmlns:a16="http://schemas.microsoft.com/office/drawing/2014/main" id="{3BEDBD23-3B09-4F90-BAB2-7348953A6F14}"/>
              </a:ext>
            </a:extLst>
          </p:cNvPr>
          <p:cNvSpPr txBox="1"/>
          <p:nvPr/>
        </p:nvSpPr>
        <p:spPr>
          <a:xfrm>
            <a:off x="656687" y="4616168"/>
            <a:ext cx="10878626" cy="2241832"/>
          </a:xfrm>
          <a:prstGeom prst="rect">
            <a:avLst/>
          </a:prstGeom>
          <a:noFill/>
        </p:spPr>
        <p:txBody>
          <a:bodyPr wrap="square" rtlCol="0">
            <a:spAutoFit/>
          </a:bodyPr>
          <a:lstStyle/>
          <a:p>
            <a:pPr marL="457200" indent="-457200" algn="l">
              <a:lnSpc>
                <a:spcPct val="150000"/>
              </a:lnSpc>
              <a:buAutoNum type="arabicPeriod"/>
            </a:pPr>
            <a:r>
              <a:rPr lang="zh-CN" altLang="en-US" sz="2400" b="1" dirty="0"/>
              <a:t>如何生成</a:t>
            </a:r>
            <a:r>
              <a:rPr lang="en-US" altLang="zh-CN" sz="2400" b="1" dirty="0"/>
              <a:t>Need</a:t>
            </a:r>
            <a:r>
              <a:rPr lang="zh-CN" altLang="en-US" sz="2400" b="1" dirty="0"/>
              <a:t>矩阵</a:t>
            </a:r>
            <a:endParaRPr lang="en-US" altLang="zh-CN" sz="2400" b="1" dirty="0"/>
          </a:p>
          <a:p>
            <a:pPr marL="457200" indent="-457200" algn="l">
              <a:lnSpc>
                <a:spcPct val="150000"/>
              </a:lnSpc>
              <a:buAutoNum type="arabicPeriod"/>
            </a:pPr>
            <a:r>
              <a:rPr lang="zh-CN" altLang="en-US" sz="2400" b="1" dirty="0"/>
              <a:t>系统是否处于安全状态？如果安全，请给出一个安全序列</a:t>
            </a:r>
            <a:endParaRPr lang="en-US" altLang="zh-CN" sz="2400" b="1" dirty="0"/>
          </a:p>
          <a:p>
            <a:pPr marL="457200" indent="-457200" algn="l">
              <a:lnSpc>
                <a:spcPct val="150000"/>
              </a:lnSpc>
              <a:buAutoNum type="arabicPeriod"/>
            </a:pPr>
            <a:r>
              <a:rPr lang="zh-CN" altLang="en-US" sz="2400" b="1" dirty="0"/>
              <a:t>如果进程</a:t>
            </a:r>
            <a:r>
              <a:rPr lang="en-US" altLang="zh-CN" sz="2400" b="1" dirty="0"/>
              <a:t>P1</a:t>
            </a:r>
            <a:r>
              <a:rPr lang="zh-CN" altLang="en-US" sz="2400" b="1" dirty="0"/>
              <a:t>发来请求（</a:t>
            </a:r>
            <a:r>
              <a:rPr lang="en-US" altLang="zh-CN" sz="2400" b="1" dirty="0"/>
              <a:t>0,4,2,0</a:t>
            </a:r>
            <a:r>
              <a:rPr lang="zh-CN" altLang="en-US" sz="2400" b="1" dirty="0"/>
              <a:t>），这个请求能否立即被满足？如果安全，给出安全序列</a:t>
            </a:r>
          </a:p>
        </p:txBody>
      </p:sp>
    </p:spTree>
    <p:extLst>
      <p:ext uri="{BB962C8B-B14F-4D97-AF65-F5344CB8AC3E}">
        <p14:creationId xmlns:p14="http://schemas.microsoft.com/office/powerpoint/2010/main" val="172364118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1000"/>
                                        <p:tgtEl>
                                          <p:spTgt spid="10">
                                            <p:txEl>
                                              <p:pRg st="1" end="1"/>
                                            </p:txEl>
                                          </p:spTgt>
                                        </p:tgtEl>
                                      </p:cBhvr>
                                    </p:animEffect>
                                    <p:anim calcmode="lin" valueType="num">
                                      <p:cBhvr>
                                        <p:cTn id="2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fade">
                                      <p:cBhvr>
                                        <p:cTn id="28" dur="1000"/>
                                        <p:tgtEl>
                                          <p:spTgt spid="10">
                                            <p:txEl>
                                              <p:pRg st="2" end="2"/>
                                            </p:txEl>
                                          </p:spTgt>
                                        </p:tgtEl>
                                      </p:cBhvr>
                                    </p:animEffect>
                                    <p:anim calcmode="lin" valueType="num">
                                      <p:cBhvr>
                                        <p:cTn id="2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0" y="262470"/>
            <a:ext cx="12192000" cy="3522133"/>
          </a:xfrm>
          <a:prstGeom prst="rect">
            <a:avLst/>
          </a:prstGeom>
          <a:blipFill>
            <a:blip r:embed="rId2"/>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FC5380D-E1A7-496D-BBC1-8A957ABCBD2E}"/>
              </a:ext>
            </a:extLst>
          </p:cNvPr>
          <p:cNvSpPr txBox="1"/>
          <p:nvPr/>
        </p:nvSpPr>
        <p:spPr>
          <a:xfrm>
            <a:off x="3997833" y="3903131"/>
            <a:ext cx="4174541"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下课！再见</a:t>
            </a:r>
            <a:r>
              <a:rPr lang="en-US" altLang="zh-CN" sz="5400" b="1" dirty="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8434CA9B-D323-4A13-9DC9-DE0A0A45FE0D}"/>
              </a:ext>
            </a:extLst>
          </p:cNvPr>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2019NIIT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5E85346D-066F-453D-9869-9C4F801EC0A5}"/>
              </a:ext>
            </a:extLst>
          </p:cNvPr>
          <p:cNvSpPr/>
          <p:nvPr/>
        </p:nvSpPr>
        <p:spPr>
          <a:xfrm>
            <a:off x="4607775" y="6402345"/>
            <a:ext cx="2965555" cy="338554"/>
          </a:xfrm>
          <a:prstGeom prst="rect">
            <a:avLst/>
          </a:prstGeom>
        </p:spPr>
        <p:txBody>
          <a:bodyPr wrap="square">
            <a:spAutoFit/>
          </a:bodyPr>
          <a:lstStyle/>
          <a:p>
            <a:pPr algn="ct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A1BE7B67-16AE-4630-8411-EC684F59447E}"/>
              </a:ext>
            </a:extLst>
          </p:cNvPr>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D91CA9E-663B-416C-9CF6-9DC405BFD3AE}"/>
              </a:ext>
            </a:extLst>
          </p:cNvPr>
          <p:cNvSpPr txBox="1"/>
          <p:nvPr/>
        </p:nvSpPr>
        <p:spPr>
          <a:xfrm>
            <a:off x="4650732" y="5021933"/>
            <a:ext cx="2924197"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内存管理</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99046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汽车过桥</a:t>
            </a:r>
            <a:endParaRPr lang="en-US" altLang="zh-CN" sz="3200" b="1" dirty="0">
              <a:solidFill>
                <a:srgbClr val="FF0000"/>
              </a:solidFill>
            </a:endParaRPr>
          </a:p>
        </p:txBody>
      </p:sp>
      <p:grpSp>
        <p:nvGrpSpPr>
          <p:cNvPr id="9" name="组合 8">
            <a:extLst>
              <a:ext uri="{FF2B5EF4-FFF2-40B4-BE49-F238E27FC236}">
                <a16:creationId xmlns:a16="http://schemas.microsoft.com/office/drawing/2014/main" id="{637F5A20-A00E-4015-BA10-4C09888F2DC9}"/>
              </a:ext>
            </a:extLst>
          </p:cNvPr>
          <p:cNvGrpSpPr/>
          <p:nvPr/>
        </p:nvGrpSpPr>
        <p:grpSpPr>
          <a:xfrm>
            <a:off x="1122513" y="1832845"/>
            <a:ext cx="9946974" cy="2040147"/>
            <a:chOff x="977875" y="1000114"/>
            <a:chExt cx="6248400" cy="1371600"/>
          </a:xfrm>
        </p:grpSpPr>
        <p:grpSp>
          <p:nvGrpSpPr>
            <p:cNvPr id="10" name="Group 5">
              <a:extLst>
                <a:ext uri="{FF2B5EF4-FFF2-40B4-BE49-F238E27FC236}">
                  <a16:creationId xmlns:a16="http://schemas.microsoft.com/office/drawing/2014/main" id="{508D3753-CF61-40AA-9F76-20FDDC6289A8}"/>
                </a:ext>
              </a:extLst>
            </p:cNvPr>
            <p:cNvGrpSpPr>
              <a:grpSpLocks/>
            </p:cNvGrpSpPr>
            <p:nvPr/>
          </p:nvGrpSpPr>
          <p:grpSpPr bwMode="auto">
            <a:xfrm>
              <a:off x="977875" y="1000114"/>
              <a:ext cx="6248400" cy="381000"/>
              <a:chOff x="0" y="0"/>
              <a:chExt cx="3936" cy="240"/>
            </a:xfrm>
          </p:grpSpPr>
          <p:sp>
            <p:nvSpPr>
              <p:cNvPr id="19" name="Line 6">
                <a:extLst>
                  <a:ext uri="{FF2B5EF4-FFF2-40B4-BE49-F238E27FC236}">
                    <a16:creationId xmlns:a16="http://schemas.microsoft.com/office/drawing/2014/main" id="{038EDF24-8C55-4206-B806-321896BDDFC3}"/>
                  </a:ext>
                </a:extLst>
              </p:cNvPr>
              <p:cNvSpPr>
                <a:spLocks noChangeShapeType="1"/>
              </p:cNvSpPr>
              <p:nvPr/>
            </p:nvSpPr>
            <p:spPr bwMode="auto">
              <a:xfrm>
                <a:off x="0" y="0"/>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0" name="Line 7">
                <a:extLst>
                  <a:ext uri="{FF2B5EF4-FFF2-40B4-BE49-F238E27FC236}">
                    <a16:creationId xmlns:a16="http://schemas.microsoft.com/office/drawing/2014/main" id="{6B3F1AA7-ECE0-4745-A058-1328D3FB3A93}"/>
                  </a:ext>
                </a:extLst>
              </p:cNvPr>
              <p:cNvSpPr>
                <a:spLocks noChangeShapeType="1"/>
              </p:cNvSpPr>
              <p:nvPr/>
            </p:nvSpPr>
            <p:spPr bwMode="auto">
              <a:xfrm>
                <a:off x="1152" y="0"/>
                <a:ext cx="384" cy="24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1" name="Line 8">
                <a:extLst>
                  <a:ext uri="{FF2B5EF4-FFF2-40B4-BE49-F238E27FC236}">
                    <a16:creationId xmlns:a16="http://schemas.microsoft.com/office/drawing/2014/main" id="{78D61339-7055-4EDD-A990-6CB44C6D44FF}"/>
                  </a:ext>
                </a:extLst>
              </p:cNvPr>
              <p:cNvSpPr>
                <a:spLocks noChangeShapeType="1"/>
              </p:cNvSpPr>
              <p:nvPr/>
            </p:nvSpPr>
            <p:spPr bwMode="auto">
              <a:xfrm>
                <a:off x="1536" y="240"/>
                <a:ext cx="864"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2" name="Line 9">
                <a:extLst>
                  <a:ext uri="{FF2B5EF4-FFF2-40B4-BE49-F238E27FC236}">
                    <a16:creationId xmlns:a16="http://schemas.microsoft.com/office/drawing/2014/main" id="{F0070EFA-B02C-496C-9AF4-FA3CBB178BEA}"/>
                  </a:ext>
                </a:extLst>
              </p:cNvPr>
              <p:cNvSpPr>
                <a:spLocks noChangeShapeType="1"/>
              </p:cNvSpPr>
              <p:nvPr/>
            </p:nvSpPr>
            <p:spPr bwMode="auto">
              <a:xfrm flipV="1">
                <a:off x="2400" y="18"/>
                <a:ext cx="384" cy="22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23" name="Line 10">
                <a:extLst>
                  <a:ext uri="{FF2B5EF4-FFF2-40B4-BE49-F238E27FC236}">
                    <a16:creationId xmlns:a16="http://schemas.microsoft.com/office/drawing/2014/main" id="{34C3F4B3-83A1-474A-8697-D2960AB78F97}"/>
                  </a:ext>
                </a:extLst>
              </p:cNvPr>
              <p:cNvSpPr>
                <a:spLocks noChangeShapeType="1"/>
              </p:cNvSpPr>
              <p:nvPr/>
            </p:nvSpPr>
            <p:spPr bwMode="auto">
              <a:xfrm>
                <a:off x="2784" y="12"/>
                <a:ext cx="115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grpSp>
          <p:nvGrpSpPr>
            <p:cNvPr id="11" name="Group 11">
              <a:extLst>
                <a:ext uri="{FF2B5EF4-FFF2-40B4-BE49-F238E27FC236}">
                  <a16:creationId xmlns:a16="http://schemas.microsoft.com/office/drawing/2014/main" id="{85C1461C-493A-4465-AA80-CE7ED576A3E9}"/>
                </a:ext>
              </a:extLst>
            </p:cNvPr>
            <p:cNvGrpSpPr>
              <a:grpSpLocks/>
            </p:cNvGrpSpPr>
            <p:nvPr/>
          </p:nvGrpSpPr>
          <p:grpSpPr bwMode="auto">
            <a:xfrm flipV="1">
              <a:off x="977875" y="1990714"/>
              <a:ext cx="6248400" cy="381000"/>
              <a:chOff x="0" y="0"/>
              <a:chExt cx="3936" cy="240"/>
            </a:xfrm>
          </p:grpSpPr>
          <p:sp>
            <p:nvSpPr>
              <p:cNvPr id="14" name="Line 12">
                <a:extLst>
                  <a:ext uri="{FF2B5EF4-FFF2-40B4-BE49-F238E27FC236}">
                    <a16:creationId xmlns:a16="http://schemas.microsoft.com/office/drawing/2014/main" id="{12BCCCE4-DC9C-41B1-BF87-CDC8883C4E0E}"/>
                  </a:ext>
                </a:extLst>
              </p:cNvPr>
              <p:cNvSpPr>
                <a:spLocks noChangeShapeType="1"/>
              </p:cNvSpPr>
              <p:nvPr/>
            </p:nvSpPr>
            <p:spPr bwMode="auto">
              <a:xfrm>
                <a:off x="0" y="0"/>
                <a:ext cx="1152" cy="0"/>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5" name="Line 13">
                <a:extLst>
                  <a:ext uri="{FF2B5EF4-FFF2-40B4-BE49-F238E27FC236}">
                    <a16:creationId xmlns:a16="http://schemas.microsoft.com/office/drawing/2014/main" id="{29E7F8A6-5A0E-4D64-8923-5424D542BE96}"/>
                  </a:ext>
                </a:extLst>
              </p:cNvPr>
              <p:cNvSpPr>
                <a:spLocks noChangeShapeType="1"/>
              </p:cNvSpPr>
              <p:nvPr/>
            </p:nvSpPr>
            <p:spPr bwMode="auto">
              <a:xfrm>
                <a:off x="1152" y="0"/>
                <a:ext cx="384" cy="240"/>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6" name="Line 14">
                <a:extLst>
                  <a:ext uri="{FF2B5EF4-FFF2-40B4-BE49-F238E27FC236}">
                    <a16:creationId xmlns:a16="http://schemas.microsoft.com/office/drawing/2014/main" id="{368FE126-CBC9-4CA9-B842-54F71D1658CD}"/>
                  </a:ext>
                </a:extLst>
              </p:cNvPr>
              <p:cNvSpPr>
                <a:spLocks noChangeShapeType="1"/>
              </p:cNvSpPr>
              <p:nvPr/>
            </p:nvSpPr>
            <p:spPr bwMode="auto">
              <a:xfrm>
                <a:off x="1536" y="240"/>
                <a:ext cx="864" cy="0"/>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7" name="Line 15">
                <a:extLst>
                  <a:ext uri="{FF2B5EF4-FFF2-40B4-BE49-F238E27FC236}">
                    <a16:creationId xmlns:a16="http://schemas.microsoft.com/office/drawing/2014/main" id="{6A0AAE3B-2199-4BE7-A9DE-FDF064A52E3B}"/>
                  </a:ext>
                </a:extLst>
              </p:cNvPr>
              <p:cNvSpPr>
                <a:spLocks noChangeShapeType="1"/>
              </p:cNvSpPr>
              <p:nvPr/>
            </p:nvSpPr>
            <p:spPr bwMode="auto">
              <a:xfrm flipV="1">
                <a:off x="2400" y="18"/>
                <a:ext cx="384" cy="222"/>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8" name="Line 16">
                <a:extLst>
                  <a:ext uri="{FF2B5EF4-FFF2-40B4-BE49-F238E27FC236}">
                    <a16:creationId xmlns:a16="http://schemas.microsoft.com/office/drawing/2014/main" id="{60EA3EC1-B520-4404-B9F6-67892E2ADE53}"/>
                  </a:ext>
                </a:extLst>
              </p:cNvPr>
              <p:cNvSpPr>
                <a:spLocks noChangeShapeType="1"/>
              </p:cNvSpPr>
              <p:nvPr/>
            </p:nvSpPr>
            <p:spPr bwMode="auto">
              <a:xfrm>
                <a:off x="2784" y="12"/>
                <a:ext cx="1152" cy="0"/>
              </a:xfrm>
              <a:prstGeom prst="line">
                <a:avLst/>
              </a:prstGeom>
              <a:noFill/>
              <a:ln w="317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12" name="Line 20">
              <a:extLst>
                <a:ext uri="{FF2B5EF4-FFF2-40B4-BE49-F238E27FC236}">
                  <a16:creationId xmlns:a16="http://schemas.microsoft.com/office/drawing/2014/main" id="{A44C8CA0-AF57-4EAF-B922-3BC14ECFC951}"/>
                </a:ext>
              </a:extLst>
            </p:cNvPr>
            <p:cNvSpPr>
              <a:spLocks noChangeShapeType="1"/>
            </p:cNvSpPr>
            <p:nvPr/>
          </p:nvSpPr>
          <p:spPr bwMode="auto">
            <a:xfrm>
              <a:off x="977875" y="1695862"/>
              <a:ext cx="2019300" cy="0"/>
            </a:xfrm>
            <a:prstGeom prst="line">
              <a:avLst/>
            </a:prstGeom>
            <a:noFill/>
            <a:ln w="2857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3" name="Line 21">
              <a:extLst>
                <a:ext uri="{FF2B5EF4-FFF2-40B4-BE49-F238E27FC236}">
                  <a16:creationId xmlns:a16="http://schemas.microsoft.com/office/drawing/2014/main" id="{D7F8D59B-8BE9-43B2-A92C-C2B80BEFEE26}"/>
                </a:ext>
              </a:extLst>
            </p:cNvPr>
            <p:cNvSpPr>
              <a:spLocks noChangeShapeType="1"/>
            </p:cNvSpPr>
            <p:nvPr/>
          </p:nvSpPr>
          <p:spPr bwMode="auto">
            <a:xfrm>
              <a:off x="5164873" y="1680538"/>
              <a:ext cx="2019300" cy="0"/>
            </a:xfrm>
            <a:prstGeom prst="line">
              <a:avLst/>
            </a:prstGeom>
            <a:noFill/>
            <a:ln w="2857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27" name="文本框 26">
            <a:extLst>
              <a:ext uri="{FF2B5EF4-FFF2-40B4-BE49-F238E27FC236}">
                <a16:creationId xmlns:a16="http://schemas.microsoft.com/office/drawing/2014/main" id="{D560293A-914C-4830-BEDD-82B46AF8E9D4}"/>
              </a:ext>
            </a:extLst>
          </p:cNvPr>
          <p:cNvSpPr txBox="1"/>
          <p:nvPr/>
        </p:nvSpPr>
        <p:spPr>
          <a:xfrm>
            <a:off x="2060280" y="4013078"/>
            <a:ext cx="6200736" cy="2790892"/>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桥梁只能单向行驶</a:t>
            </a:r>
            <a:endParaRPr lang="en-US" altLang="zh-CN" sz="2400" b="1" dirty="0"/>
          </a:p>
          <a:p>
            <a:pPr marL="342900" indent="-342900" algn="l">
              <a:lnSpc>
                <a:spcPct val="150000"/>
              </a:lnSpc>
              <a:buFont typeface="Wingdings" panose="05000000000000000000" pitchFamily="2" charset="2"/>
              <a:buChar char="Ø"/>
            </a:pPr>
            <a:r>
              <a:rPr lang="zh-CN" altLang="en-US" sz="2400" b="1" dirty="0"/>
              <a:t>类读者</a:t>
            </a:r>
            <a:r>
              <a:rPr lang="en-US" altLang="zh-CN" sz="2400" b="1" dirty="0"/>
              <a:t>-</a:t>
            </a:r>
            <a:r>
              <a:rPr lang="zh-CN" altLang="en-US" sz="2400" b="1" dirty="0"/>
              <a:t>写者问题，同向车辆可以顺序通过</a:t>
            </a:r>
            <a:endParaRPr lang="en-US" altLang="zh-CN" sz="2400" b="1" dirty="0"/>
          </a:p>
          <a:p>
            <a:pPr marL="342900" indent="-342900" algn="l">
              <a:lnSpc>
                <a:spcPct val="150000"/>
              </a:lnSpc>
              <a:buFont typeface="Wingdings" panose="05000000000000000000" pitchFamily="2" charset="2"/>
              <a:buChar char="Ø"/>
            </a:pPr>
            <a:r>
              <a:rPr lang="zh-CN" altLang="en-US" sz="2400" b="1" dirty="0"/>
              <a:t>可能出现死锁问题</a:t>
            </a:r>
            <a:endParaRPr lang="en-US" altLang="zh-CN" sz="2400" b="1" dirty="0"/>
          </a:p>
          <a:p>
            <a:pPr marL="342900" indent="-342900" algn="l">
              <a:lnSpc>
                <a:spcPct val="150000"/>
              </a:lnSpc>
              <a:buFont typeface="Wingdings" panose="05000000000000000000" pitchFamily="2" charset="2"/>
              <a:buChar char="Ø"/>
            </a:pPr>
            <a:r>
              <a:rPr lang="zh-CN" altLang="en-US" sz="2400" b="1" dirty="0"/>
              <a:t>可能出现饥饿问题</a:t>
            </a:r>
            <a:endParaRPr lang="en-US" altLang="zh-CN" sz="2400" b="1" dirty="0"/>
          </a:p>
          <a:p>
            <a:pPr marL="800089" lvl="1" indent="-342900">
              <a:lnSpc>
                <a:spcPct val="150000"/>
              </a:lnSpc>
              <a:buFont typeface="Wingdings" panose="05000000000000000000" pitchFamily="2" charset="2"/>
              <a:buChar char="Ø"/>
            </a:pPr>
            <a:r>
              <a:rPr lang="zh-CN" altLang="en-US" sz="2400" b="1" dirty="0"/>
              <a:t>单方向持续车流，导致另一方无法通过</a:t>
            </a:r>
            <a:endParaRPr lang="en-US" altLang="zh-CN" sz="2400" b="1" dirty="0"/>
          </a:p>
        </p:txBody>
      </p:sp>
      <p:grpSp>
        <p:nvGrpSpPr>
          <p:cNvPr id="49" name="Group 17">
            <a:extLst>
              <a:ext uri="{FF2B5EF4-FFF2-40B4-BE49-F238E27FC236}">
                <a16:creationId xmlns:a16="http://schemas.microsoft.com/office/drawing/2014/main" id="{FC8CCE25-443C-4916-A6D7-73399EE7E6BC}"/>
              </a:ext>
            </a:extLst>
          </p:cNvPr>
          <p:cNvGrpSpPr>
            <a:grpSpLocks/>
          </p:cNvGrpSpPr>
          <p:nvPr/>
        </p:nvGrpSpPr>
        <p:grpSpPr bwMode="auto">
          <a:xfrm>
            <a:off x="-504438" y="3756137"/>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50" name="Rectangle 18">
              <a:extLst>
                <a:ext uri="{FF2B5EF4-FFF2-40B4-BE49-F238E27FC236}">
                  <a16:creationId xmlns:a16="http://schemas.microsoft.com/office/drawing/2014/main" id="{B10AE380-E52C-4BA1-BDB6-7A4F0B8FCAE6}"/>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51" name="Rectangle 19">
              <a:extLst>
                <a:ext uri="{FF2B5EF4-FFF2-40B4-BE49-F238E27FC236}">
                  <a16:creationId xmlns:a16="http://schemas.microsoft.com/office/drawing/2014/main" id="{CB6F301A-E8D2-441C-A64E-C74E4A5AE441}"/>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52" name="Group 17">
            <a:extLst>
              <a:ext uri="{FF2B5EF4-FFF2-40B4-BE49-F238E27FC236}">
                <a16:creationId xmlns:a16="http://schemas.microsoft.com/office/drawing/2014/main" id="{336088BB-4D2E-42FD-9D89-ACBCE84D5B9A}"/>
              </a:ext>
            </a:extLst>
          </p:cNvPr>
          <p:cNvGrpSpPr>
            <a:grpSpLocks/>
          </p:cNvGrpSpPr>
          <p:nvPr/>
        </p:nvGrpSpPr>
        <p:grpSpPr bwMode="auto">
          <a:xfrm>
            <a:off x="12411462" y="2142378"/>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53" name="Rectangle 18">
              <a:extLst>
                <a:ext uri="{FF2B5EF4-FFF2-40B4-BE49-F238E27FC236}">
                  <a16:creationId xmlns:a16="http://schemas.microsoft.com/office/drawing/2014/main" id="{66F451B6-C1D1-4762-9F2D-62D54A892C7E}"/>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54" name="Rectangle 19">
              <a:extLst>
                <a:ext uri="{FF2B5EF4-FFF2-40B4-BE49-F238E27FC236}">
                  <a16:creationId xmlns:a16="http://schemas.microsoft.com/office/drawing/2014/main" id="{539DC440-9AC5-4CAF-9B68-A03CB1DB399E}"/>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55" name="Group 17">
            <a:extLst>
              <a:ext uri="{FF2B5EF4-FFF2-40B4-BE49-F238E27FC236}">
                <a16:creationId xmlns:a16="http://schemas.microsoft.com/office/drawing/2014/main" id="{E7A9B045-634A-4FE6-8A33-2396C178D6F7}"/>
              </a:ext>
            </a:extLst>
          </p:cNvPr>
          <p:cNvGrpSpPr>
            <a:grpSpLocks/>
          </p:cNvGrpSpPr>
          <p:nvPr/>
        </p:nvGrpSpPr>
        <p:grpSpPr bwMode="auto">
          <a:xfrm>
            <a:off x="12411462" y="2149690"/>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56" name="Rectangle 18">
              <a:extLst>
                <a:ext uri="{FF2B5EF4-FFF2-40B4-BE49-F238E27FC236}">
                  <a16:creationId xmlns:a16="http://schemas.microsoft.com/office/drawing/2014/main" id="{50A35097-48A3-41EE-AE6E-63ECC7160E87}"/>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57" name="Rectangle 19">
              <a:extLst>
                <a:ext uri="{FF2B5EF4-FFF2-40B4-BE49-F238E27FC236}">
                  <a16:creationId xmlns:a16="http://schemas.microsoft.com/office/drawing/2014/main" id="{0E8B01E7-980A-49DF-BFAE-A01CC213FBD1}"/>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58" name="Group 17">
            <a:extLst>
              <a:ext uri="{FF2B5EF4-FFF2-40B4-BE49-F238E27FC236}">
                <a16:creationId xmlns:a16="http://schemas.microsoft.com/office/drawing/2014/main" id="{AA3315DD-3FE9-42F5-A2C1-68BAECA851F2}"/>
              </a:ext>
            </a:extLst>
          </p:cNvPr>
          <p:cNvGrpSpPr>
            <a:grpSpLocks/>
          </p:cNvGrpSpPr>
          <p:nvPr/>
        </p:nvGrpSpPr>
        <p:grpSpPr bwMode="auto">
          <a:xfrm>
            <a:off x="12411462" y="2150800"/>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59" name="Rectangle 18">
              <a:extLst>
                <a:ext uri="{FF2B5EF4-FFF2-40B4-BE49-F238E27FC236}">
                  <a16:creationId xmlns:a16="http://schemas.microsoft.com/office/drawing/2014/main" id="{E27D7891-A1EF-489A-813C-B8605BF55D04}"/>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60" name="Rectangle 19">
              <a:extLst>
                <a:ext uri="{FF2B5EF4-FFF2-40B4-BE49-F238E27FC236}">
                  <a16:creationId xmlns:a16="http://schemas.microsoft.com/office/drawing/2014/main" id="{9DCBA6F3-FD76-4068-A8BC-EACDDEBC5375}"/>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61" name="Group 17">
            <a:extLst>
              <a:ext uri="{FF2B5EF4-FFF2-40B4-BE49-F238E27FC236}">
                <a16:creationId xmlns:a16="http://schemas.microsoft.com/office/drawing/2014/main" id="{8B6EE227-C325-4FBC-BEB7-64819DF9D591}"/>
              </a:ext>
            </a:extLst>
          </p:cNvPr>
          <p:cNvGrpSpPr>
            <a:grpSpLocks/>
          </p:cNvGrpSpPr>
          <p:nvPr/>
        </p:nvGrpSpPr>
        <p:grpSpPr bwMode="auto">
          <a:xfrm>
            <a:off x="12411462" y="2150800"/>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62" name="Rectangle 18">
              <a:extLst>
                <a:ext uri="{FF2B5EF4-FFF2-40B4-BE49-F238E27FC236}">
                  <a16:creationId xmlns:a16="http://schemas.microsoft.com/office/drawing/2014/main" id="{E1F81C98-E0B2-4D8D-8682-61999547FFF9}"/>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63" name="Rectangle 19">
              <a:extLst>
                <a:ext uri="{FF2B5EF4-FFF2-40B4-BE49-F238E27FC236}">
                  <a16:creationId xmlns:a16="http://schemas.microsoft.com/office/drawing/2014/main" id="{B7D52CDB-F124-4C73-85B6-6AFDBA6195E4}"/>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grpSp>
        <p:nvGrpSpPr>
          <p:cNvPr id="64" name="Group 17">
            <a:extLst>
              <a:ext uri="{FF2B5EF4-FFF2-40B4-BE49-F238E27FC236}">
                <a16:creationId xmlns:a16="http://schemas.microsoft.com/office/drawing/2014/main" id="{FAEF09F3-41FB-4AE5-B917-5CEDE2CA255A}"/>
              </a:ext>
            </a:extLst>
          </p:cNvPr>
          <p:cNvGrpSpPr>
            <a:grpSpLocks/>
          </p:cNvGrpSpPr>
          <p:nvPr/>
        </p:nvGrpSpPr>
        <p:grpSpPr bwMode="auto">
          <a:xfrm>
            <a:off x="12411462" y="2142377"/>
            <a:ext cx="457200" cy="257175"/>
            <a:chOff x="0" y="0"/>
            <a:chExt cx="288" cy="162"/>
          </a:xfrm>
          <a:gradFill>
            <a:gsLst>
              <a:gs pos="100000">
                <a:srgbClr val="FDD000"/>
              </a:gs>
              <a:gs pos="0">
                <a:srgbClr val="FFF9B1"/>
              </a:gs>
              <a:gs pos="100000">
                <a:schemeClr val="accent1">
                  <a:tint val="23500"/>
                  <a:satMod val="160000"/>
                </a:schemeClr>
              </a:gs>
            </a:gsLst>
            <a:lin ang="5400000" scaled="0"/>
          </a:gradFill>
        </p:grpSpPr>
        <p:sp>
          <p:nvSpPr>
            <p:cNvPr id="65" name="Rectangle 18">
              <a:extLst>
                <a:ext uri="{FF2B5EF4-FFF2-40B4-BE49-F238E27FC236}">
                  <a16:creationId xmlns:a16="http://schemas.microsoft.com/office/drawing/2014/main" id="{1185F00B-52A7-4698-B338-51D1A21AFFE7}"/>
                </a:ext>
              </a:extLst>
            </p:cNvPr>
            <p:cNvSpPr>
              <a:spLocks noChangeArrowheads="1"/>
            </p:cNvSpPr>
            <p:nvPr/>
          </p:nvSpPr>
          <p:spPr bwMode="auto">
            <a:xfrm>
              <a:off x="0" y="0"/>
              <a:ext cx="288" cy="162"/>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sp>
          <p:nvSpPr>
            <p:cNvPr id="66" name="Rectangle 19">
              <a:extLst>
                <a:ext uri="{FF2B5EF4-FFF2-40B4-BE49-F238E27FC236}">
                  <a16:creationId xmlns:a16="http://schemas.microsoft.com/office/drawing/2014/main" id="{54D5E7A8-8CEB-432C-BB83-E4401E7CD51D}"/>
                </a:ext>
              </a:extLst>
            </p:cNvPr>
            <p:cNvSpPr>
              <a:spLocks noChangeArrowheads="1"/>
            </p:cNvSpPr>
            <p:nvPr/>
          </p:nvSpPr>
          <p:spPr bwMode="auto">
            <a:xfrm>
              <a:off x="150" y="24"/>
              <a:ext cx="66" cy="114"/>
            </a:xfrm>
            <a:prstGeom prst="rect">
              <a:avLst/>
            </a:prstGeom>
            <a:grpFill/>
            <a:ln w="28575">
              <a:solidFill>
                <a:schemeClr val="tx1"/>
              </a:solidFill>
              <a:miter lim="800000"/>
              <a:headEnd/>
              <a:tailEnd/>
            </a:ln>
          </p:spPr>
          <p:txBody>
            <a:bodyPr wrap="none" anchor="ctr"/>
            <a:lstStyle/>
            <a:p>
              <a:pPr eaLnBrk="1" hangingPunct="1">
                <a:buFont typeface="Monotype Sorts" charset="0"/>
                <a:buNone/>
              </a:pPr>
              <a:endParaRPr lang="zh-CN" altLang="en-US"/>
            </a:p>
          </p:txBody>
        </p:sp>
      </p:grpSp>
    </p:spTree>
    <p:extLst>
      <p:ext uri="{BB962C8B-B14F-4D97-AF65-F5344CB8AC3E}">
        <p14:creationId xmlns:p14="http://schemas.microsoft.com/office/powerpoint/2010/main" val="74521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xEl>
                                              <p:pRg st="3" end="3"/>
                                            </p:txEl>
                                          </p:spTgt>
                                        </p:tgtEl>
                                        <p:attrNameLst>
                                          <p:attrName>style.visibility</p:attrName>
                                        </p:attrNameLst>
                                      </p:cBhvr>
                                      <p:to>
                                        <p:strVal val="visible"/>
                                      </p:to>
                                    </p:set>
                                    <p:animEffect transition="in" filter="fade">
                                      <p:cBhvr>
                                        <p:cTn id="7" dur="500"/>
                                        <p:tgtEl>
                                          <p:spTgt spid="2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repeatCount="indefinite" accel="50000" decel="50000" fill="hold" nodeType="clickEffect">
                                  <p:stCondLst>
                                    <p:cond delay="0"/>
                                  </p:stCondLst>
                                  <p:endCondLst>
                                    <p:cond evt="onNext" delay="0">
                                      <p:tgtEl>
                                        <p:sldTgt/>
                                      </p:tgtEl>
                                    </p:cond>
                                  </p:endCondLst>
                                  <p:childTnLst>
                                    <p:animMotion origin="layout" path="M -0.04714 0.00208 L -0.36276 0.00023 L -0.44609 0.08542 L -0.6513 0.08171 L -0.71693 -0.00347 L -1.06276 -0.00162 " pathEditMode="relative" ptsTypes="AAAAAA">
                                      <p:cBhvr>
                                        <p:cTn id="11" dur="3000" fill="hold"/>
                                        <p:tgtEl>
                                          <p:spTgt spid="52"/>
                                        </p:tgtEl>
                                        <p:attrNameLst>
                                          <p:attrName>ppt_x</p:attrName>
                                          <p:attrName>ppt_y</p:attrName>
                                        </p:attrNameLst>
                                      </p:cBhvr>
                                    </p:animMotion>
                                  </p:childTnLst>
                                </p:cTn>
                              </p:par>
                              <p:par>
                                <p:cTn id="12" presetID="0" presetClass="path" presetSubtype="0" accel="50000" decel="50000" fill="hold" nodeType="withEffect">
                                  <p:stCondLst>
                                    <p:cond delay="0"/>
                                  </p:stCondLst>
                                  <p:childTnLst>
                                    <p:animMotion origin="layout" path="M 0.02058 -0.06274 L 0.34349 -0.06274 " pathEditMode="relative" ptsTypes="AA">
                                      <p:cBhvr>
                                        <p:cTn id="13" dur="2000" fill="hold"/>
                                        <p:tgtEl>
                                          <p:spTgt spid="49"/>
                                        </p:tgtEl>
                                        <p:attrNameLst>
                                          <p:attrName>ppt_x</p:attrName>
                                          <p:attrName>ppt_y</p:attrName>
                                        </p:attrNameLst>
                                      </p:cBhvr>
                                    </p:animMotion>
                                  </p:childTnLst>
                                </p:cTn>
                              </p:par>
                              <p:par>
                                <p:cTn id="14" presetID="0" presetClass="path" presetSubtype="0" repeatCount="indefinite" accel="50000" decel="50000" fill="hold" nodeType="withEffect">
                                  <p:stCondLst>
                                    <p:cond delay="600"/>
                                  </p:stCondLst>
                                  <p:endCondLst>
                                    <p:cond evt="onNext" delay="0">
                                      <p:tgtEl>
                                        <p:sldTgt/>
                                      </p:tgtEl>
                                    </p:cond>
                                  </p:endCondLst>
                                  <p:childTnLst>
                                    <p:animMotion origin="layout" path="M -0.04714 0.00208 L -0.36276 0.00023 L -0.44609 0.08541 L -0.6513 0.08171 L -0.71693 -0.00348 L -1.06276 -0.00162 " pathEditMode="relative" rAng="0" ptsTypes="AAAAAA">
                                      <p:cBhvr>
                                        <p:cTn id="15" dur="3000" fill="hold"/>
                                        <p:tgtEl>
                                          <p:spTgt spid="55"/>
                                        </p:tgtEl>
                                        <p:attrNameLst>
                                          <p:attrName>ppt_x</p:attrName>
                                          <p:attrName>ppt_y</p:attrName>
                                        </p:attrNameLst>
                                      </p:cBhvr>
                                      <p:rCtr x="-50781" y="3889"/>
                                    </p:animMotion>
                                  </p:childTnLst>
                                </p:cTn>
                              </p:par>
                              <p:par>
                                <p:cTn id="16" presetID="0" presetClass="path" presetSubtype="0" repeatCount="indefinite" accel="50000" decel="50000" fill="hold" nodeType="withEffect">
                                  <p:stCondLst>
                                    <p:cond delay="1200"/>
                                  </p:stCondLst>
                                  <p:endCondLst>
                                    <p:cond evt="onNext" delay="0">
                                      <p:tgtEl>
                                        <p:sldTgt/>
                                      </p:tgtEl>
                                    </p:cond>
                                  </p:endCondLst>
                                  <p:childTnLst>
                                    <p:animMotion origin="layout" path="M -0.04714 0.00208 L -0.36276 0.00023 L -0.44609 0.08541 L -0.6513 0.08171 L -0.71693 -0.00347 L -1.06276 -0.00162 " pathEditMode="relative" rAng="0" ptsTypes="AAAAAA">
                                      <p:cBhvr>
                                        <p:cTn id="17" dur="3000" fill="hold"/>
                                        <p:tgtEl>
                                          <p:spTgt spid="58"/>
                                        </p:tgtEl>
                                        <p:attrNameLst>
                                          <p:attrName>ppt_x</p:attrName>
                                          <p:attrName>ppt_y</p:attrName>
                                        </p:attrNameLst>
                                      </p:cBhvr>
                                      <p:rCtr x="-50781" y="3889"/>
                                    </p:animMotion>
                                  </p:childTnLst>
                                </p:cTn>
                              </p:par>
                              <p:par>
                                <p:cTn id="18" presetID="0" presetClass="path" presetSubtype="0" repeatCount="indefinite" accel="50000" decel="50000" fill="hold" nodeType="withEffect">
                                  <p:stCondLst>
                                    <p:cond delay="1800"/>
                                  </p:stCondLst>
                                  <p:endCondLst>
                                    <p:cond evt="onNext" delay="0">
                                      <p:tgtEl>
                                        <p:sldTgt/>
                                      </p:tgtEl>
                                    </p:cond>
                                  </p:endCondLst>
                                  <p:childTnLst>
                                    <p:animMotion origin="layout" path="M -0.04714 0.00208 L -0.36276 0.00023 L -0.44609 0.08541 L -0.6513 0.08171 L -0.71693 -0.00347 L -1.06276 -0.00162 " pathEditMode="relative" rAng="0" ptsTypes="AAAAAA">
                                      <p:cBhvr>
                                        <p:cTn id="19" dur="3000" fill="hold"/>
                                        <p:tgtEl>
                                          <p:spTgt spid="61"/>
                                        </p:tgtEl>
                                        <p:attrNameLst>
                                          <p:attrName>ppt_x</p:attrName>
                                          <p:attrName>ppt_y</p:attrName>
                                        </p:attrNameLst>
                                      </p:cBhvr>
                                      <p:rCtr x="-50781" y="3889"/>
                                    </p:animMotion>
                                  </p:childTnLst>
                                </p:cTn>
                              </p:par>
                              <p:par>
                                <p:cTn id="20" presetID="0" presetClass="path" presetSubtype="0" repeatCount="indefinite" accel="50000" decel="50000" fill="hold" nodeType="withEffect">
                                  <p:stCondLst>
                                    <p:cond delay="2400"/>
                                  </p:stCondLst>
                                  <p:endCondLst>
                                    <p:cond evt="onNext" delay="0">
                                      <p:tgtEl>
                                        <p:sldTgt/>
                                      </p:tgtEl>
                                    </p:cond>
                                  </p:endCondLst>
                                  <p:childTnLst>
                                    <p:animMotion origin="layout" path="M -0.04714 0.00208 L -0.36276 0.00023 L -0.44609 0.08542 L -0.6513 0.08171 L -0.71693 -0.00347 L -1.06276 -0.00162 " pathEditMode="relative" rAng="0" ptsTypes="AAAAAA">
                                      <p:cBhvr>
                                        <p:cTn id="21" dur="3000" fill="hold"/>
                                        <p:tgtEl>
                                          <p:spTgt spid="64"/>
                                        </p:tgtEl>
                                        <p:attrNameLst>
                                          <p:attrName>ppt_x</p:attrName>
                                          <p:attrName>ppt_y</p:attrName>
                                        </p:attrNameLst>
                                      </p:cBhvr>
                                      <p:rCtr x="-50781" y="3889"/>
                                    </p:animMotion>
                                  </p:childTnLst>
                                </p:cTn>
                              </p:par>
                              <p:par>
                                <p:cTn id="22" presetID="10" presetClass="entr" presetSubtype="0" fill="hold" grpId="0" nodeType="withEffect">
                                  <p:stCondLst>
                                    <p:cond delay="2400"/>
                                  </p:stCondLst>
                                  <p:childTnLst>
                                    <p:set>
                                      <p:cBhvr>
                                        <p:cTn id="23" dur="1" fill="hold">
                                          <p:stCondLst>
                                            <p:cond delay="0"/>
                                          </p:stCondLst>
                                        </p:cTn>
                                        <p:tgtEl>
                                          <p:spTgt spid="27">
                                            <p:txEl>
                                              <p:pRg st="4" end="4"/>
                                            </p:txEl>
                                          </p:spTgt>
                                        </p:tgtEl>
                                        <p:attrNameLst>
                                          <p:attrName>style.visibility</p:attrName>
                                        </p:attrNameLst>
                                      </p:cBhvr>
                                      <p:to>
                                        <p:strVal val="visible"/>
                                      </p:to>
                                    </p:set>
                                    <p:animEffect transition="in" filter="fade">
                                      <p:cBhvr>
                                        <p:cTn id="24" dur="500"/>
                                        <p:tgtEl>
                                          <p:spTgt spid="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57247" cy="584775"/>
          </a:xfrm>
          <a:prstGeom prst="rect">
            <a:avLst/>
          </a:prstGeom>
          <a:noFill/>
        </p:spPr>
        <p:txBody>
          <a:bodyPr wrap="none" rtlCol="0">
            <a:spAutoFit/>
          </a:bodyPr>
          <a:lstStyle/>
          <a:p>
            <a:r>
              <a:rPr lang="zh-CN" altLang="en-US" sz="3200" b="1" dirty="0">
                <a:solidFill>
                  <a:srgbClr val="FF0000"/>
                </a:solidFill>
              </a:rPr>
              <a:t>访问资源的流程</a:t>
            </a:r>
            <a:endParaRPr lang="en-US" altLang="zh-CN" sz="3200" b="1" dirty="0">
              <a:solidFill>
                <a:srgbClr val="FF0000"/>
              </a:solidFill>
            </a:endParaRPr>
          </a:p>
        </p:txBody>
      </p:sp>
      <p:sp>
        <p:nvSpPr>
          <p:cNvPr id="27" name="文本框 26">
            <a:extLst>
              <a:ext uri="{FF2B5EF4-FFF2-40B4-BE49-F238E27FC236}">
                <a16:creationId xmlns:a16="http://schemas.microsoft.com/office/drawing/2014/main" id="{D560293A-914C-4830-BEDD-82B46AF8E9D4}"/>
              </a:ext>
            </a:extLst>
          </p:cNvPr>
          <p:cNvSpPr txBox="1"/>
          <p:nvPr/>
        </p:nvSpPr>
        <p:spPr>
          <a:xfrm>
            <a:off x="1331007" y="1878711"/>
            <a:ext cx="9529985" cy="389888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资源类型：</a:t>
            </a:r>
            <a:r>
              <a:rPr lang="en-US" altLang="zh-CN" sz="2400" b="1" dirty="0"/>
              <a:t>R1</a:t>
            </a:r>
            <a:r>
              <a:rPr lang="zh-CN" altLang="en-US" sz="2400" b="1" dirty="0"/>
              <a:t>，</a:t>
            </a:r>
            <a:r>
              <a:rPr lang="en-US" altLang="zh-CN" sz="2400" b="1" dirty="0"/>
              <a:t>R2</a:t>
            </a:r>
            <a:r>
              <a:rPr lang="zh-CN" altLang="en-US" sz="2400" b="1" dirty="0"/>
              <a:t>，</a:t>
            </a:r>
            <a:r>
              <a:rPr lang="en-US" altLang="zh-CN" sz="2400" b="1" dirty="0"/>
              <a:t>R3</a:t>
            </a:r>
            <a:r>
              <a:rPr lang="zh-CN" altLang="en-US" sz="2400" b="1" dirty="0"/>
              <a:t>，</a:t>
            </a:r>
            <a:r>
              <a:rPr lang="en-US" altLang="zh-CN" sz="2400" b="1" dirty="0"/>
              <a:t>…</a:t>
            </a:r>
            <a:r>
              <a:rPr lang="zh-CN" altLang="en-US" sz="2400" b="1" dirty="0"/>
              <a:t>，</a:t>
            </a:r>
            <a:r>
              <a:rPr lang="en-US" altLang="zh-CN" sz="2400" b="1" dirty="0"/>
              <a:t>Rm</a:t>
            </a:r>
          </a:p>
          <a:p>
            <a:pPr marL="800089" lvl="1" indent="-342900">
              <a:lnSpc>
                <a:spcPct val="150000"/>
              </a:lnSpc>
              <a:buFont typeface="Wingdings" panose="05000000000000000000" pitchFamily="2" charset="2"/>
              <a:buChar char="Ø"/>
            </a:pPr>
            <a:r>
              <a:rPr lang="zh-CN" altLang="en-US" sz="2400" b="1" dirty="0"/>
              <a:t>包括：</a:t>
            </a:r>
            <a:r>
              <a:rPr lang="en-US" altLang="zh-CN" sz="2400" b="1" dirty="0"/>
              <a:t>CPU</a:t>
            </a:r>
            <a:r>
              <a:rPr lang="zh-CN" altLang="en-US" sz="2400" b="1" dirty="0"/>
              <a:t>执行时间、内存空间、</a:t>
            </a:r>
            <a:r>
              <a:rPr lang="en-US" altLang="zh-CN" sz="2400" b="1" dirty="0"/>
              <a:t>IO</a:t>
            </a:r>
            <a:r>
              <a:rPr lang="zh-CN" altLang="en-US" sz="2400" b="1" dirty="0"/>
              <a:t>设备等</a:t>
            </a:r>
            <a:endParaRPr lang="en-US" altLang="zh-CN" sz="2400" b="1" dirty="0"/>
          </a:p>
          <a:p>
            <a:pPr marL="342900" indent="-342900">
              <a:lnSpc>
                <a:spcPct val="150000"/>
              </a:lnSpc>
              <a:buFont typeface="Wingdings" panose="05000000000000000000" pitchFamily="2" charset="2"/>
              <a:buChar char="Ø"/>
            </a:pPr>
            <a:r>
              <a:rPr lang="zh-CN" altLang="en-US" sz="2400" b="1" dirty="0"/>
              <a:t>每类资源 </a:t>
            </a:r>
            <a:r>
              <a:rPr lang="en-US" altLang="zh-CN" sz="2400" b="1" dirty="0"/>
              <a:t>Ri </a:t>
            </a:r>
            <a:r>
              <a:rPr lang="zh-CN" altLang="en-US" sz="2400" b="1" dirty="0"/>
              <a:t>有 </a:t>
            </a:r>
            <a:r>
              <a:rPr lang="en-US" altLang="zh-CN" sz="2400" b="1" dirty="0"/>
              <a:t>Wi </a:t>
            </a:r>
            <a:r>
              <a:rPr lang="zh-CN" altLang="en-US" sz="2400" b="1" dirty="0"/>
              <a:t>个实例</a:t>
            </a:r>
            <a:endParaRPr lang="en-US" altLang="zh-CN" sz="2400" b="1" dirty="0"/>
          </a:p>
          <a:p>
            <a:pPr marL="342900" indent="-342900">
              <a:lnSpc>
                <a:spcPct val="150000"/>
              </a:lnSpc>
              <a:buFont typeface="Wingdings" panose="05000000000000000000" pitchFamily="2" charset="2"/>
              <a:buChar char="Ø"/>
            </a:pPr>
            <a:r>
              <a:rPr lang="zh-CN" altLang="en-US" sz="2400" b="1" dirty="0"/>
              <a:t>进程访问资源的流程</a:t>
            </a:r>
            <a:endParaRPr lang="en-US" altLang="zh-CN" sz="2400" b="1" dirty="0"/>
          </a:p>
          <a:p>
            <a:pPr marL="800089" lvl="1" indent="-342900">
              <a:lnSpc>
                <a:spcPct val="150000"/>
              </a:lnSpc>
              <a:buFont typeface="Wingdings" panose="05000000000000000000" pitchFamily="2" charset="2"/>
              <a:buChar char="Ø"/>
            </a:pPr>
            <a:r>
              <a:rPr lang="zh-CN" altLang="en-US" sz="2400" b="1" dirty="0"/>
              <a:t>请求</a:t>
            </a:r>
            <a:r>
              <a:rPr lang="en-US" altLang="zh-CN" sz="2400" b="1" dirty="0"/>
              <a:t>/</a:t>
            </a:r>
            <a:r>
              <a:rPr lang="zh-CN" altLang="en-US" sz="2400" b="1" dirty="0"/>
              <a:t>获取： 申请空闲资源</a:t>
            </a:r>
            <a:endParaRPr lang="en-US" altLang="zh-CN" sz="2400" b="1" dirty="0"/>
          </a:p>
          <a:p>
            <a:pPr marL="800089" lvl="1" indent="-342900">
              <a:lnSpc>
                <a:spcPct val="150000"/>
              </a:lnSpc>
              <a:buFont typeface="Wingdings" panose="05000000000000000000" pitchFamily="2" charset="2"/>
              <a:buChar char="Ø"/>
            </a:pPr>
            <a:r>
              <a:rPr lang="zh-CN" altLang="en-US" sz="2400" b="1" dirty="0"/>
              <a:t>使用</a:t>
            </a:r>
            <a:r>
              <a:rPr lang="en-US" altLang="zh-CN" sz="2400" b="1" dirty="0"/>
              <a:t>/</a:t>
            </a:r>
            <a:r>
              <a:rPr lang="zh-CN" altLang="en-US" sz="2400" b="1" dirty="0"/>
              <a:t>占用： 进程占用资源</a:t>
            </a:r>
            <a:endParaRPr lang="en-US" altLang="zh-CN" sz="2400" b="1" dirty="0"/>
          </a:p>
          <a:p>
            <a:pPr marL="800089" lvl="1" indent="-342900">
              <a:lnSpc>
                <a:spcPct val="150000"/>
              </a:lnSpc>
              <a:buFont typeface="Wingdings" panose="05000000000000000000" pitchFamily="2" charset="2"/>
              <a:buChar char="Ø"/>
            </a:pPr>
            <a:r>
              <a:rPr lang="zh-CN" altLang="en-US" sz="2400" b="1" dirty="0"/>
              <a:t>释放： 资源状态由占用变成空闲</a:t>
            </a:r>
            <a:endParaRPr lang="en-US" altLang="zh-CN" sz="2400" b="1" dirty="0"/>
          </a:p>
        </p:txBody>
      </p:sp>
    </p:spTree>
    <p:extLst>
      <p:ext uri="{BB962C8B-B14F-4D97-AF65-F5344CB8AC3E}">
        <p14:creationId xmlns:p14="http://schemas.microsoft.com/office/powerpoint/2010/main" val="397200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768750" y="60864"/>
            <a:ext cx="1053494" cy="369332"/>
          </a:xfrm>
          <a:noFill/>
        </p:spPr>
        <p:txBody>
          <a:bodyPr wrap="square" rtlCol="0">
            <a:spAutoFit/>
          </a:bodyPr>
          <a:lstStyle/>
          <a:p>
            <a:r>
              <a:rPr lang="en-US" altLang="zh-CN" dirty="0"/>
              <a:t>01 </a:t>
            </a:r>
            <a:r>
              <a:rPr lang="zh-CN" altLang="en-US"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320309" y="51952"/>
            <a:ext cx="1566454" cy="369332"/>
          </a:xfrm>
        </p:spPr>
        <p:txBody>
          <a:bodyPr/>
          <a:lstStyle/>
          <a:p>
            <a:r>
              <a:rPr lang="en-US" altLang="zh-CN" sz="2000" dirty="0"/>
              <a:t>02 </a:t>
            </a:r>
            <a:r>
              <a:rPr lang="zh-CN" altLang="en-US" sz="2000" dirty="0"/>
              <a:t>处理策略</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12773" y="62759"/>
            <a:ext cx="1566454" cy="369332"/>
          </a:xfrm>
        </p:spPr>
        <p:txBody>
          <a:bodyPr/>
          <a:lstStyle/>
          <a:p>
            <a:r>
              <a:rPr lang="en-US" altLang="zh-CN" sz="2000" dirty="0"/>
              <a:t>03 </a:t>
            </a:r>
            <a:r>
              <a:rPr lang="zh-CN" altLang="en-US" sz="2000" dirty="0"/>
              <a:t>死锁预防</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05237" y="60864"/>
            <a:ext cx="1566454" cy="369332"/>
          </a:xfrm>
        </p:spPr>
        <p:txBody>
          <a:bodyPr/>
          <a:lstStyle/>
          <a:p>
            <a:r>
              <a:rPr lang="en-US" altLang="zh-CN" sz="2000" dirty="0"/>
              <a:t>04 </a:t>
            </a:r>
            <a:r>
              <a:rPr lang="zh-CN" altLang="en-US" sz="2000" dirty="0"/>
              <a:t>死锁避免</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6" y="62759"/>
            <a:ext cx="1853699" cy="369332"/>
          </a:xfrm>
          <a:noFill/>
        </p:spPr>
        <p:txBody>
          <a:bodyPr wrap="none" rtlCol="0">
            <a:spAutoFit/>
          </a:bodyPr>
          <a:lstStyle/>
          <a:p>
            <a:r>
              <a:rPr lang="en-US" altLang="zh-CN" dirty="0"/>
              <a:t>05 </a:t>
            </a:r>
            <a:r>
              <a:rPr lang="zh-CN" altLang="en-US" dirty="0"/>
              <a:t>检测与解除</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资源分类</a:t>
            </a:r>
            <a:endParaRPr lang="en-US" altLang="zh-CN" sz="3200" b="1" dirty="0">
              <a:solidFill>
                <a:srgbClr val="FF0000"/>
              </a:solidFill>
            </a:endParaRPr>
          </a:p>
        </p:txBody>
      </p:sp>
      <p:sp>
        <p:nvSpPr>
          <p:cNvPr id="27" name="文本框 26">
            <a:extLst>
              <a:ext uri="{FF2B5EF4-FFF2-40B4-BE49-F238E27FC236}">
                <a16:creationId xmlns:a16="http://schemas.microsoft.com/office/drawing/2014/main" id="{D560293A-914C-4830-BEDD-82B46AF8E9D4}"/>
              </a:ext>
            </a:extLst>
          </p:cNvPr>
          <p:cNvSpPr txBox="1"/>
          <p:nvPr/>
        </p:nvSpPr>
        <p:spPr>
          <a:xfrm>
            <a:off x="1331007" y="1878711"/>
            <a:ext cx="9529985"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可重用资源（</a:t>
            </a:r>
            <a:r>
              <a:rPr lang="en-US" altLang="zh-CN" sz="2400" b="1" dirty="0"/>
              <a:t>Reusable</a:t>
            </a:r>
            <a:r>
              <a:rPr lang="zh-CN" altLang="en-US" sz="2400" b="1" dirty="0"/>
              <a:t>）</a:t>
            </a:r>
            <a:endParaRPr lang="en-US" altLang="zh-CN" sz="2400" b="1" dirty="0"/>
          </a:p>
          <a:p>
            <a:pPr marL="800089" lvl="1" indent="-342900">
              <a:lnSpc>
                <a:spcPct val="150000"/>
              </a:lnSpc>
              <a:buFont typeface="Wingdings" panose="05000000000000000000" pitchFamily="2" charset="2"/>
              <a:buChar char="Ø"/>
            </a:pPr>
            <a:r>
              <a:rPr lang="zh-CN" altLang="en-US" sz="2400" b="1" dirty="0"/>
              <a:t>资源不能被删除，且在任何时刻每个资源只能由一个进程使用</a:t>
            </a:r>
            <a:endParaRPr lang="en-US" altLang="zh-CN" sz="2400" b="1" dirty="0"/>
          </a:p>
          <a:p>
            <a:pPr marL="800089" lvl="1" indent="-342900">
              <a:lnSpc>
                <a:spcPct val="150000"/>
              </a:lnSpc>
              <a:buFont typeface="Wingdings" panose="05000000000000000000" pitchFamily="2" charset="2"/>
              <a:buChar char="Ø"/>
            </a:pPr>
            <a:r>
              <a:rPr lang="zh-CN" altLang="en-US" sz="2400" b="1" dirty="0"/>
              <a:t>进程释放资源后，其他进程可重用资源</a:t>
            </a:r>
            <a:endParaRPr lang="en-US" altLang="zh-CN" sz="2400" b="1" dirty="0"/>
          </a:p>
          <a:p>
            <a:pPr marL="800089" lvl="1" indent="-342900">
              <a:lnSpc>
                <a:spcPct val="150000"/>
              </a:lnSpc>
              <a:buFont typeface="Wingdings" panose="05000000000000000000" pitchFamily="2" charset="2"/>
              <a:buChar char="Ø"/>
            </a:pPr>
            <a:r>
              <a:rPr lang="zh-CN" altLang="en-US" sz="2400" b="1" dirty="0"/>
              <a:t>可重用资源示例：</a:t>
            </a:r>
            <a:endParaRPr lang="en-US" altLang="zh-CN" sz="2400" b="1" dirty="0"/>
          </a:p>
          <a:p>
            <a:pPr marL="1257277" lvl="2" indent="-342900">
              <a:lnSpc>
                <a:spcPct val="150000"/>
              </a:lnSpc>
              <a:buFont typeface="Wingdings" panose="05000000000000000000" pitchFamily="2" charset="2"/>
              <a:buChar char="Ø"/>
            </a:pPr>
            <a:r>
              <a:rPr lang="zh-CN" altLang="en-US" sz="2400" b="1" dirty="0"/>
              <a:t>硬件：处理器、</a:t>
            </a:r>
            <a:r>
              <a:rPr lang="en-US" altLang="zh-CN" sz="2400" b="1" dirty="0"/>
              <a:t>IO</a:t>
            </a:r>
            <a:r>
              <a:rPr lang="zh-CN" altLang="en-US" sz="2400" b="1" dirty="0"/>
              <a:t>通道、主副存储器、设备等</a:t>
            </a:r>
            <a:endParaRPr lang="en-US" altLang="zh-CN" sz="2400" b="1" dirty="0"/>
          </a:p>
          <a:p>
            <a:pPr marL="1257277" lvl="2" indent="-342900">
              <a:lnSpc>
                <a:spcPct val="150000"/>
              </a:lnSpc>
              <a:buFont typeface="Wingdings" panose="05000000000000000000" pitchFamily="2" charset="2"/>
              <a:buChar char="Ø"/>
            </a:pPr>
            <a:r>
              <a:rPr lang="zh-CN" altLang="en-US" sz="2400" b="1" dirty="0"/>
              <a:t>软件：文件、数据库、信号量等</a:t>
            </a:r>
            <a:endParaRPr lang="en-US" altLang="zh-CN" sz="2400" b="1" dirty="0"/>
          </a:p>
          <a:p>
            <a:pPr marL="800089" lvl="1" indent="-342900">
              <a:lnSpc>
                <a:spcPct val="150000"/>
              </a:lnSpc>
              <a:buFont typeface="Wingdings" panose="05000000000000000000" pitchFamily="2" charset="2"/>
              <a:buChar char="Ø"/>
            </a:pPr>
            <a:r>
              <a:rPr lang="zh-CN" altLang="en-US" sz="2400" b="1" dirty="0"/>
              <a:t>可能出现死锁</a:t>
            </a:r>
            <a:endParaRPr lang="en-US" altLang="zh-CN" sz="2400" b="1" dirty="0"/>
          </a:p>
          <a:p>
            <a:pPr marL="1257277" lvl="2" indent="-342900">
              <a:lnSpc>
                <a:spcPct val="150000"/>
              </a:lnSpc>
              <a:buFont typeface="Wingdings" panose="05000000000000000000" pitchFamily="2" charset="2"/>
              <a:buChar char="Ø"/>
            </a:pPr>
            <a:r>
              <a:rPr lang="zh-CN" altLang="en-US" sz="2400" b="1" dirty="0"/>
              <a:t>每个进程占用部分资源，并请求其他资源</a:t>
            </a:r>
            <a:endParaRPr lang="en-US" altLang="zh-CN" sz="2400" b="1" dirty="0"/>
          </a:p>
        </p:txBody>
      </p:sp>
    </p:spTree>
    <p:extLst>
      <p:ext uri="{BB962C8B-B14F-4D97-AF65-F5344CB8AC3E}">
        <p14:creationId xmlns:p14="http://schemas.microsoft.com/office/powerpoint/2010/main" val="239306003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5">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cap="flat" cmpd="sng" algn="ctr">
          <a:solidFill>
            <a:schemeClr val="tx1"/>
          </a:solidFill>
          <a:prstDash val="solid"/>
          <a:round/>
          <a:headEnd type="none" w="med" len="med"/>
          <a:tailEnd type="none" w="med" len="med"/>
        </a:ln>
      </a:spPr>
      <a:bodyPr rtlCol="0" anchor="ctr"/>
      <a:lstStyle>
        <a:defPPr algn="ctr">
          <a:defRPr sz="2000" b="1" dirty="0" smtClean="0">
            <a:solidFill>
              <a:schemeClr val="tx1"/>
            </a:solidFill>
          </a:defRPr>
        </a:defPPr>
      </a:lstStyle>
      <a:style>
        <a:lnRef idx="0">
          <a:scrgbClr r="0" g="0" b="0"/>
        </a:lnRef>
        <a:fillRef idx="0">
          <a:scrgbClr r="0" g="0" b="0"/>
        </a:fillRef>
        <a:effectRef idx="0">
          <a:scrgbClr r="0" g="0" b="0"/>
        </a:effectRef>
        <a:fontRef idx="minor">
          <a:schemeClr val="accent1"/>
        </a:fontRef>
      </a:style>
    </a:spDef>
    <a:lnDef>
      <a:spPr>
        <a:ln w="38100">
          <a:tailEnd type="triangle"/>
        </a:ln>
      </a:spPr>
      <a:bodyPr/>
      <a:lstStyle/>
      <a:style>
        <a:lnRef idx="3">
          <a:schemeClr val="dk1"/>
        </a:lnRef>
        <a:fillRef idx="0">
          <a:schemeClr val="dk1"/>
        </a:fillRef>
        <a:effectRef idx="2">
          <a:schemeClr val="dk1"/>
        </a:effectRef>
        <a:fontRef idx="minor">
          <a:schemeClr val="tx1"/>
        </a:fontRef>
      </a:style>
    </a:lnDef>
    <a:txDef>
      <a:spPr>
        <a:noFill/>
      </a:spPr>
      <a:bodyPr wrap="square" rtlCol="0">
        <a:spAutoFit/>
      </a:bodyPr>
      <a:lstStyle>
        <a:defPPr algn="l">
          <a:lnSpc>
            <a:spcPct val="150000"/>
          </a:lnSpc>
          <a:defRPr sz="2400" b="1"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38209</TotalTime>
  <Words>4909</Words>
  <Application>Microsoft Office PowerPoint</Application>
  <PresentationFormat>宽屏</PresentationFormat>
  <Paragraphs>1099</Paragraphs>
  <Slides>63</Slides>
  <Notes>53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63</vt:i4>
      </vt:variant>
    </vt:vector>
  </HeadingPairs>
  <TitlesOfParts>
    <vt:vector size="71" baseType="lpstr">
      <vt:lpstr>等线</vt:lpstr>
      <vt:lpstr>Monotype Sorts</vt:lpstr>
      <vt:lpstr>微软雅黑</vt:lpstr>
      <vt:lpstr>Segoe UI Light</vt:lpstr>
      <vt:lpstr>Arial</vt:lpstr>
      <vt:lpstr>Century Gothic</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张 志超</cp:lastModifiedBy>
  <cp:revision>938</cp:revision>
  <dcterms:created xsi:type="dcterms:W3CDTF">2015-08-18T02:51:41Z</dcterms:created>
  <dcterms:modified xsi:type="dcterms:W3CDTF">2021-11-22T10:31:59Z</dcterms:modified>
  <cp:category/>
</cp:coreProperties>
</file>